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5.jpg" ContentType="image/jpeg"/>
  <Override PartName="/ppt/media/image14.jpg" ContentType="image/jpe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302" r:id="rId2"/>
    <p:sldId id="317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5" r:id="rId15"/>
    <p:sldId id="316" r:id="rId16"/>
    <p:sldId id="314" r:id="rId17"/>
    <p:sldId id="318" r:id="rId1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302A6A-35B8-42D4-94A6-8FC3D415C883}">
          <p14:sldIdLst>
            <p14:sldId id="302"/>
            <p14:sldId id="317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5"/>
            <p14:sldId id="316"/>
            <p14:sldId id="314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few Prodhan" initials="NP" lastIdx="1" clrIdx="0">
    <p:extLst>
      <p:ext uri="{19B8F6BF-5375-455C-9EA6-DF929625EA0E}">
        <p15:presenceInfo xmlns:p15="http://schemas.microsoft.com/office/powerpoint/2012/main" userId="9312634facbbd3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F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4" autoAdjust="0"/>
    <p:restoredTop sz="94660"/>
  </p:normalViewPr>
  <p:slideViewPr>
    <p:cSldViewPr>
      <p:cViewPr varScale="1">
        <p:scale>
          <a:sx n="94" d="100"/>
          <a:sy n="94" d="100"/>
        </p:scale>
        <p:origin x="1133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o\Downloads\Data_Extract_From_World_Development_Indicato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o\Downloads\Data_Extract_From_World_Development_Indicator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o\Downloads\Data_Extract_From_World_Development_Indicator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o\Downloads\Data_Extract_From_World_Development_Indicator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ho\Downloads\Data_Extract_From_World_Development_Indicator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rgbClr val="FFC000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r>
              <a:rPr lang="en-US" sz="1800">
                <a:solidFill>
                  <a:srgbClr val="FFC000"/>
                </a:solidFill>
                <a:latin typeface="Bahnschrift Condensed" panose="020B0502040204020203" pitchFamily="34" charset="0"/>
              </a:rPr>
              <a:t>Debt to GDP ratio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baseline="0">
              <a:solidFill>
                <a:srgbClr val="FFC000"/>
              </a:solidFill>
              <a:latin typeface="Bahnschrift Condensed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Bangladesh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Bahnschrift Condensed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Sheet1!$B$2:$M$2</c:f>
              <c:numCache>
                <c:formatCode>General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Sheet1!$B$3:$M$3</c:f>
              <c:numCache>
                <c:formatCode>General</c:formatCode>
                <c:ptCount val="12"/>
                <c:pt idx="0">
                  <c:v>32.299999999999997</c:v>
                </c:pt>
                <c:pt idx="1">
                  <c:v>32.4</c:v>
                </c:pt>
                <c:pt idx="2">
                  <c:v>31.8</c:v>
                </c:pt>
                <c:pt idx="3">
                  <c:v>30.4</c:v>
                </c:pt>
                <c:pt idx="4">
                  <c:v>29.6</c:v>
                </c:pt>
                <c:pt idx="5">
                  <c:v>27.7</c:v>
                </c:pt>
                <c:pt idx="6">
                  <c:v>27.7</c:v>
                </c:pt>
                <c:pt idx="7">
                  <c:v>27</c:v>
                </c:pt>
                <c:pt idx="8">
                  <c:v>28.1</c:v>
                </c:pt>
                <c:pt idx="9">
                  <c:v>29.6</c:v>
                </c:pt>
                <c:pt idx="10">
                  <c:v>31.7</c:v>
                </c:pt>
                <c:pt idx="11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6E-436B-90BE-5A2027E8B331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Sri Lanka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Bahnschrift Condensed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Sheet1!$B$2:$M$2</c:f>
              <c:numCache>
                <c:formatCode>General</c:formatCode>
                <c:ptCount val="12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  <c:pt idx="9">
                  <c:v>2019</c:v>
                </c:pt>
                <c:pt idx="10">
                  <c:v>2020</c:v>
                </c:pt>
                <c:pt idx="11">
                  <c:v>2021</c:v>
                </c:pt>
              </c:numCache>
            </c:numRef>
          </c:cat>
          <c:val>
            <c:numRef>
              <c:f>Sheet1!$B$4:$M$4</c:f>
              <c:numCache>
                <c:formatCode>General</c:formatCode>
                <c:ptCount val="12"/>
                <c:pt idx="0">
                  <c:v>71.599999999999994</c:v>
                </c:pt>
                <c:pt idx="1">
                  <c:v>71.099999999999994</c:v>
                </c:pt>
                <c:pt idx="2">
                  <c:v>68.7</c:v>
                </c:pt>
                <c:pt idx="3">
                  <c:v>70.8</c:v>
                </c:pt>
                <c:pt idx="4">
                  <c:v>71.3</c:v>
                </c:pt>
                <c:pt idx="5">
                  <c:v>78.5</c:v>
                </c:pt>
                <c:pt idx="6">
                  <c:v>79</c:v>
                </c:pt>
                <c:pt idx="7">
                  <c:v>78</c:v>
                </c:pt>
                <c:pt idx="8">
                  <c:v>84.21</c:v>
                </c:pt>
                <c:pt idx="9">
                  <c:v>86.8</c:v>
                </c:pt>
                <c:pt idx="10">
                  <c:v>101</c:v>
                </c:pt>
                <c:pt idx="11">
                  <c:v>110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6E-436B-90BE-5A2027E8B33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89901231"/>
        <c:axId val="1189901647"/>
      </c:lineChart>
      <c:catAx>
        <c:axId val="118990123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FFC000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189901647"/>
        <c:crosses val="autoZero"/>
        <c:auto val="1"/>
        <c:lblAlgn val="ctr"/>
        <c:lblOffset val="100"/>
        <c:noMultiLvlLbl val="0"/>
      </c:catAx>
      <c:valAx>
        <c:axId val="1189901647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Ratio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rgbClr val="FFC000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1899012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lt1">
                  <a:lumMod val="75000"/>
                </a:schemeClr>
              </a:solidFill>
              <a:latin typeface="Bahnschrift Condensed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none" baseline="0">
                <a:solidFill>
                  <a:srgbClr val="FFC000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r>
              <a:rPr lang="en-US" sz="1800" dirty="0">
                <a:solidFill>
                  <a:srgbClr val="FFC000"/>
                </a:solidFill>
                <a:latin typeface="Bahnschrift Condensed" panose="020B0502040204020203" pitchFamily="34" charset="0"/>
              </a:rPr>
              <a:t>Foreign</a:t>
            </a:r>
            <a:r>
              <a:rPr lang="en-US" sz="1800" baseline="0" dirty="0">
                <a:solidFill>
                  <a:srgbClr val="FFC000"/>
                </a:solidFill>
                <a:latin typeface="Bahnschrift Condensed" panose="020B0502040204020203" pitchFamily="34" charset="0"/>
              </a:rPr>
              <a:t> Exchange Reserve</a:t>
            </a:r>
            <a:endParaRPr lang="en-US" sz="1800" dirty="0">
              <a:solidFill>
                <a:srgbClr val="FFC000"/>
              </a:solidFill>
              <a:latin typeface="Bahnschrift Condensed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none" baseline="0">
              <a:solidFill>
                <a:srgbClr val="FFC000"/>
              </a:solidFill>
              <a:latin typeface="Bahnschrift Condensed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Sheet1!$A$13</c:f>
              <c:strCache>
                <c:ptCount val="1"/>
                <c:pt idx="0">
                  <c:v>Bangladesh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C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C97-4D35-94A2-A924861F4B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numRef>
              <c:f>Sheet1!$B$12:$J$12</c:f>
              <c:numCache>
                <c:formatCode>mmm\-yy</c:formatCode>
                <c:ptCount val="9"/>
                <c:pt idx="0">
                  <c:v>44378</c:v>
                </c:pt>
                <c:pt idx="1">
                  <c:v>44409</c:v>
                </c:pt>
                <c:pt idx="2">
                  <c:v>44440</c:v>
                </c:pt>
                <c:pt idx="3">
                  <c:v>44470</c:v>
                </c:pt>
                <c:pt idx="4">
                  <c:v>44501</c:v>
                </c:pt>
                <c:pt idx="5">
                  <c:v>44531</c:v>
                </c:pt>
                <c:pt idx="6">
                  <c:v>44562</c:v>
                </c:pt>
                <c:pt idx="7">
                  <c:v>44593</c:v>
                </c:pt>
                <c:pt idx="8">
                  <c:v>44621</c:v>
                </c:pt>
              </c:numCache>
            </c:numRef>
          </c:cat>
          <c:val>
            <c:numRef>
              <c:f>Sheet1!$B$13:$J$13</c:f>
              <c:numCache>
                <c:formatCode>General</c:formatCode>
                <c:ptCount val="9"/>
                <c:pt idx="0">
                  <c:v>45842.2</c:v>
                </c:pt>
                <c:pt idx="1">
                  <c:v>48060</c:v>
                </c:pt>
                <c:pt idx="2">
                  <c:v>46199.8</c:v>
                </c:pt>
                <c:pt idx="3">
                  <c:v>46459.3</c:v>
                </c:pt>
                <c:pt idx="4">
                  <c:v>44881.1</c:v>
                </c:pt>
                <c:pt idx="5">
                  <c:v>46153.9</c:v>
                </c:pt>
                <c:pt idx="6">
                  <c:v>44951.199999999997</c:v>
                </c:pt>
                <c:pt idx="7">
                  <c:v>45947.8</c:v>
                </c:pt>
                <c:pt idx="8">
                  <c:v>44146.8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C97-4D35-94A2-A924861F4BB4}"/>
            </c:ext>
          </c:extLst>
        </c:ser>
        <c:ser>
          <c:idx val="1"/>
          <c:order val="1"/>
          <c:tx>
            <c:strRef>
              <c:f>Sheet1!$A$14</c:f>
              <c:strCache>
                <c:ptCount val="1"/>
                <c:pt idx="0">
                  <c:v>Sri Lanka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rgbClr val="FFC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5C97-4D35-94A2-A924861F4B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Dir val="y"/>
            <c:errBarType val="both"/>
            <c:errValType val="stdErr"/>
            <c:noEndCap val="0"/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numRef>
              <c:f>Sheet1!$B$12:$J$12</c:f>
              <c:numCache>
                <c:formatCode>mmm\-yy</c:formatCode>
                <c:ptCount val="9"/>
                <c:pt idx="0">
                  <c:v>44378</c:v>
                </c:pt>
                <c:pt idx="1">
                  <c:v>44409</c:v>
                </c:pt>
                <c:pt idx="2">
                  <c:v>44440</c:v>
                </c:pt>
                <c:pt idx="3">
                  <c:v>44470</c:v>
                </c:pt>
                <c:pt idx="4">
                  <c:v>44501</c:v>
                </c:pt>
                <c:pt idx="5">
                  <c:v>44531</c:v>
                </c:pt>
                <c:pt idx="6">
                  <c:v>44562</c:v>
                </c:pt>
                <c:pt idx="7">
                  <c:v>44593</c:v>
                </c:pt>
                <c:pt idx="8">
                  <c:v>44621</c:v>
                </c:pt>
              </c:numCache>
            </c:numRef>
          </c:cat>
          <c:val>
            <c:numRef>
              <c:f>Sheet1!$B$14:$J$14</c:f>
              <c:numCache>
                <c:formatCode>General</c:formatCode>
                <c:ptCount val="9"/>
                <c:pt idx="0">
                  <c:v>2804</c:v>
                </c:pt>
                <c:pt idx="1">
                  <c:v>3544</c:v>
                </c:pt>
                <c:pt idx="2">
                  <c:v>2704</c:v>
                </c:pt>
                <c:pt idx="3">
                  <c:v>2269</c:v>
                </c:pt>
                <c:pt idx="4">
                  <c:v>1600</c:v>
                </c:pt>
                <c:pt idx="5">
                  <c:v>3100</c:v>
                </c:pt>
                <c:pt idx="6">
                  <c:v>2362</c:v>
                </c:pt>
                <c:pt idx="7">
                  <c:v>2026</c:v>
                </c:pt>
                <c:pt idx="8">
                  <c:v>1723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C97-4D35-94A2-A924861F4BB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200303295"/>
        <c:axId val="1200297471"/>
      </c:lineChart>
      <c:dateAx>
        <c:axId val="1200303295"/>
        <c:scaling>
          <c:orientation val="minMax"/>
        </c:scaling>
        <c:delete val="0"/>
        <c:axPos val="b"/>
        <c:numFmt formatCode="mmm\-yy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FFC000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200297471"/>
        <c:crosses val="autoZero"/>
        <c:auto val="1"/>
        <c:lblOffset val="100"/>
        <c:baseTimeUnit val="months"/>
      </c:dateAx>
      <c:valAx>
        <c:axId val="120029747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FFC000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200303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lt1">
                  <a:lumMod val="75000"/>
                </a:schemeClr>
              </a:solidFill>
              <a:latin typeface="Bahnschrift Condensed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Earnings</a:t>
            </a:r>
            <a:r>
              <a:rPr lang="en-US" sz="1200" b="1" baseline="0" dirty="0">
                <a:solidFill>
                  <a:srgbClr val="FFC000"/>
                </a:solidFill>
                <a:latin typeface="Bahnschrift Condensed" panose="020B0502040204020203" pitchFamily="34" charset="0"/>
              </a:rPr>
              <a:t> from </a:t>
            </a:r>
            <a:r>
              <a:rPr lang="en-US" sz="1600" b="1" baseline="0" dirty="0">
                <a:solidFill>
                  <a:srgbClr val="FFC000"/>
                </a:solidFill>
                <a:latin typeface="Bahnschrift Condensed" panose="020B0502040204020203" pitchFamily="34" charset="0"/>
              </a:rPr>
              <a:t>Tourism</a:t>
            </a:r>
            <a:r>
              <a:rPr lang="en-US" sz="1200" b="1" baseline="0" dirty="0">
                <a:solidFill>
                  <a:srgbClr val="FFC000"/>
                </a:solidFill>
                <a:latin typeface="Bahnschrift Condensed" panose="020B0502040204020203" pitchFamily="34" charset="0"/>
              </a:rPr>
              <a:t> (US$ million)</a:t>
            </a:r>
            <a:endParaRPr lang="en-US" sz="1200" b="1" dirty="0">
              <a:solidFill>
                <a:srgbClr val="FFC000"/>
              </a:solidFill>
              <a:latin typeface="Bahnschrift Condensed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Sheet1!$A$31</c:f>
              <c:strCache>
                <c:ptCount val="1"/>
                <c:pt idx="0">
                  <c:v>sirlanka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dLbls>
            <c:delete val="1"/>
          </c:dLbls>
          <c:errBars>
            <c:errDir val="y"/>
            <c:errBarType val="both"/>
            <c:errValType val="stdErr"/>
            <c:noEndCap val="0"/>
            <c:spPr>
              <a:noFill/>
              <a:ln w="9525">
                <a:solidFill>
                  <a:schemeClr val="lt1">
                    <a:lumMod val="50000"/>
                  </a:schemeClr>
                </a:solidFill>
                <a:round/>
              </a:ln>
              <a:effectLst/>
            </c:spPr>
          </c:errBars>
          <c:cat>
            <c:numRef>
              <c:f>Sheet1!$B$30:$N$30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Sheet1!$B$31:$N$31</c:f>
              <c:numCache>
                <c:formatCode>_(* #,##0.0_);_(* \(#,##0.0\);_(* \-??_);_(@_)</c:formatCode>
                <c:ptCount val="13"/>
                <c:pt idx="0">
                  <c:v>349.57814500000006</c:v>
                </c:pt>
                <c:pt idx="1">
                  <c:v>575.93888000000004</c:v>
                </c:pt>
                <c:pt idx="2">
                  <c:v>830.29574999999988</c:v>
                </c:pt>
                <c:pt idx="3">
                  <c:v>1038.7442313500001</c:v>
                </c:pt>
                <c:pt idx="4">
                  <c:v>1715.4747187</c:v>
                </c:pt>
                <c:pt idx="5">
                  <c:v>2431.1054037600002</c:v>
                </c:pt>
                <c:pt idx="6">
                  <c:v>2980.6529958000001</c:v>
                </c:pt>
                <c:pt idx="7">
                  <c:v>3518.4894124799998</c:v>
                </c:pt>
                <c:pt idx="8">
                  <c:v>3924.9318080819994</c:v>
                </c:pt>
                <c:pt idx="9">
                  <c:v>4380.6284438400007</c:v>
                </c:pt>
                <c:pt idx="10">
                  <c:v>3606.9302199839999</c:v>
                </c:pt>
                <c:pt idx="11">
                  <c:v>682.40748492</c:v>
                </c:pt>
                <c:pt idx="12">
                  <c:v>506.90453869999999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88-454B-B867-4B8CA668CC08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90628207"/>
        <c:axId val="1190627375"/>
      </c:lineChart>
      <c:catAx>
        <c:axId val="1190628207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190627375"/>
        <c:crosses val="autoZero"/>
        <c:auto val="1"/>
        <c:lblAlgn val="ctr"/>
        <c:lblOffset val="100"/>
        <c:noMultiLvlLbl val="0"/>
      </c:catAx>
      <c:valAx>
        <c:axId val="119062737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_);_(* \(#,##0.0\);_(* \-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1906282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rgbClr val="FFC000"/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r>
              <a:rPr lang="en-US" dirty="0">
                <a:solidFill>
                  <a:srgbClr val="FFC000"/>
                </a:solidFill>
                <a:latin typeface="Bahnschrift Condensed" panose="020B0502040204020203" pitchFamily="34" charset="0"/>
              </a:rPr>
              <a:t>Earnings </a:t>
            </a:r>
            <a:r>
              <a:rPr lang="en-US" sz="1200" dirty="0">
                <a:solidFill>
                  <a:srgbClr val="FFC000"/>
                </a:solidFill>
                <a:latin typeface="Bahnschrift Condensed" panose="020B0502040204020203" pitchFamily="34" charset="0"/>
              </a:rPr>
              <a:t>from</a:t>
            </a:r>
            <a:r>
              <a:rPr lang="en-US" dirty="0">
                <a:solidFill>
                  <a:srgbClr val="FFC000"/>
                </a:solidFill>
                <a:latin typeface="Bahnschrift Condensed" panose="020B0502040204020203" pitchFamily="34" charset="0"/>
              </a:rPr>
              <a:t> Remittance </a:t>
            </a:r>
            <a:r>
              <a:rPr lang="en-US" sz="1400" b="1" i="0" u="none" strike="noStrike" cap="none" baseline="0" dirty="0">
                <a:effectLst/>
              </a:rPr>
              <a:t>(US$ million)</a:t>
            </a:r>
            <a:endParaRPr lang="en-US" dirty="0">
              <a:solidFill>
                <a:srgbClr val="FFC000"/>
              </a:solidFill>
              <a:latin typeface="Bahnschrift Condensed" panose="020B0502040204020203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rgbClr val="FFC000"/>
              </a:solidFill>
              <a:latin typeface="Bahnschrift Condensed" panose="020B0502040204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599428747877104"/>
          <c:y val="0.26124791999039332"/>
          <c:w val="0.79805800010292827"/>
          <c:h val="0.61239985933130903"/>
        </c:manualLayout>
      </c:layout>
      <c:lineChart>
        <c:grouping val="standard"/>
        <c:varyColors val="0"/>
        <c:ser>
          <c:idx val="0"/>
          <c:order val="0"/>
          <c:tx>
            <c:strRef>
              <c:f>Sheet1!$A$35</c:f>
              <c:strCache>
                <c:ptCount val="1"/>
                <c:pt idx="0">
                  <c:v>Sir Lanka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Sheet1!$B$34:$N$34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Sheet1!$B$35:$N$35</c:f>
              <c:numCache>
                <c:formatCode>_(* #,##0.0_);_(* \(#,##0.0\);_(* \-??_);_(@_)</c:formatCode>
                <c:ptCount val="13"/>
                <c:pt idx="0">
                  <c:v>3330.2995265145037</c:v>
                </c:pt>
                <c:pt idx="1">
                  <c:v>4115.9780556992218</c:v>
                </c:pt>
                <c:pt idx="2">
                  <c:v>5144.8416814435604</c:v>
                </c:pt>
                <c:pt idx="3">
                  <c:v>5985.2623243749349</c:v>
                </c:pt>
                <c:pt idx="4">
                  <c:v>6406.9566259441135</c:v>
                </c:pt>
                <c:pt idx="5">
                  <c:v>7017.8165503378677</c:v>
                </c:pt>
                <c:pt idx="6">
                  <c:v>6980.30147474552</c:v>
                </c:pt>
                <c:pt idx="7">
                  <c:v>7241.5315248569395</c:v>
                </c:pt>
                <c:pt idx="8">
                  <c:v>7163.9560155465924</c:v>
                </c:pt>
                <c:pt idx="9">
                  <c:v>7015.4195523925928</c:v>
                </c:pt>
                <c:pt idx="10">
                  <c:v>6717.2120443482017</c:v>
                </c:pt>
                <c:pt idx="11">
                  <c:v>7103.9343617685408</c:v>
                </c:pt>
                <c:pt idx="12">
                  <c:v>5491.464470595507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543-4312-ABB2-CEA719E1E0AB}"/>
            </c:ext>
          </c:extLst>
        </c:ser>
        <c:ser>
          <c:idx val="1"/>
          <c:order val="1"/>
          <c:tx>
            <c:strRef>
              <c:f>Sheet1!$A$36</c:f>
              <c:strCache>
                <c:ptCount val="1"/>
                <c:pt idx="0">
                  <c:v>Bangladesh</c:v>
                </c:pt>
              </c:strCache>
            </c:strRef>
          </c:tx>
          <c:spPr>
            <a:ln w="22225" cap="rnd">
              <a:solidFill>
                <a:schemeClr val="accent2"/>
              </a:solidFill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none"/>
          </c:marker>
          <c:cat>
            <c:numRef>
              <c:f>Sheet1!$B$34:$N$34</c:f>
              <c:numCache>
                <c:formatCode>General</c:formatCode>
                <c:ptCount val="13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  <c:pt idx="9">
                  <c:v>2018</c:v>
                </c:pt>
                <c:pt idx="10">
                  <c:v>2019</c:v>
                </c:pt>
                <c:pt idx="11">
                  <c:v>2020</c:v>
                </c:pt>
                <c:pt idx="12">
                  <c:v>2021</c:v>
                </c:pt>
              </c:numCache>
            </c:numRef>
          </c:cat>
          <c:val>
            <c:numRef>
              <c:f>Sheet1!$B$36:$N$36</c:f>
              <c:numCache>
                <c:formatCode>General</c:formatCode>
                <c:ptCount val="13"/>
                <c:pt idx="0">
                  <c:v>9689.26</c:v>
                </c:pt>
                <c:pt idx="1">
                  <c:v>10987.4</c:v>
                </c:pt>
                <c:pt idx="2">
                  <c:v>11650.32</c:v>
                </c:pt>
                <c:pt idx="3">
                  <c:v>12843.43</c:v>
                </c:pt>
                <c:pt idx="4">
                  <c:v>14461.14</c:v>
                </c:pt>
                <c:pt idx="5">
                  <c:v>14228.26</c:v>
                </c:pt>
                <c:pt idx="6">
                  <c:v>15316.91</c:v>
                </c:pt>
                <c:pt idx="7">
                  <c:v>14931.18</c:v>
                </c:pt>
                <c:pt idx="8">
                  <c:v>12769.45</c:v>
                </c:pt>
                <c:pt idx="9">
                  <c:v>14981.69</c:v>
                </c:pt>
                <c:pt idx="10">
                  <c:v>16419.63</c:v>
                </c:pt>
                <c:pt idx="11">
                  <c:v>18205.009999999998</c:v>
                </c:pt>
                <c:pt idx="12">
                  <c:v>24777.71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543-4312-ABB2-CEA719E1E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98708159"/>
        <c:axId val="1198710239"/>
      </c:lineChart>
      <c:catAx>
        <c:axId val="119870815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198710239"/>
        <c:crosses val="autoZero"/>
        <c:auto val="1"/>
        <c:lblAlgn val="ctr"/>
        <c:lblOffset val="100"/>
        <c:noMultiLvlLbl val="0"/>
      </c:catAx>
      <c:valAx>
        <c:axId val="119871023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_);_(* \(#,##0.0\);_(* \-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Bahnschrift Condensed" panose="020B0502040204020203" pitchFamily="34" charset="0"/>
                <a:ea typeface="+mn-ea"/>
                <a:cs typeface="+mn-cs"/>
              </a:defRPr>
            </a:pPr>
            <a:endParaRPr lang="en-US"/>
          </a:p>
        </c:txPr>
        <c:crossAx val="1198708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lt1">
                  <a:lumMod val="75000"/>
                </a:schemeClr>
              </a:solidFill>
              <a:latin typeface="Bahnschrift Condensed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933D-4BF0-9B92-CBB0AD83A48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933D-4BF0-9B92-CBB0AD83A48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933D-4BF0-9B92-CBB0AD83A48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hade val="51000"/>
                      <a:satMod val="130000"/>
                    </a:schemeClr>
                  </a:gs>
                  <a:gs pos="80000">
                    <a:schemeClr val="accent4">
                      <a:shade val="93000"/>
                      <a:satMod val="130000"/>
                    </a:schemeClr>
                  </a:gs>
                  <a:gs pos="100000">
                    <a:schemeClr val="accent4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933D-4BF0-9B92-CBB0AD83A48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hade val="51000"/>
                      <a:satMod val="130000"/>
                    </a:schemeClr>
                  </a:gs>
                  <a:gs pos="80000">
                    <a:schemeClr val="accent5">
                      <a:shade val="93000"/>
                      <a:satMod val="130000"/>
                    </a:schemeClr>
                  </a:gs>
                  <a:gs pos="100000">
                    <a:schemeClr val="accent5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933D-4BF0-9B92-CBB0AD83A483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hade val="51000"/>
                      <a:satMod val="130000"/>
                    </a:schemeClr>
                  </a:gs>
                  <a:gs pos="80000">
                    <a:schemeClr val="accent6">
                      <a:shade val="93000"/>
                      <a:satMod val="130000"/>
                    </a:schemeClr>
                  </a:gs>
                  <a:gs pos="100000">
                    <a:schemeClr val="accent6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933D-4BF0-9B92-CBB0AD83A483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hade val="51000"/>
                      <a:satMod val="130000"/>
                    </a:schemeClr>
                  </a:gs>
                  <a:gs pos="80000">
                    <a:schemeClr val="accent1">
                      <a:lumMod val="60000"/>
                      <a:shade val="93000"/>
                      <a:satMod val="130000"/>
                    </a:schemeClr>
                  </a:gs>
                  <a:gs pos="100000">
                    <a:schemeClr val="accent1">
                      <a:lumMod val="60000"/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933D-4BF0-9B92-CBB0AD83A4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Bahnschrift Condensed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Sheet1!$E$39:$E$45</c:f>
              <c:strCache>
                <c:ptCount val="7"/>
                <c:pt idx="0">
                  <c:v>Market Borrowings</c:v>
                </c:pt>
                <c:pt idx="1">
                  <c:v>China</c:v>
                </c:pt>
                <c:pt idx="2">
                  <c:v>Asian Development Bank</c:v>
                </c:pt>
                <c:pt idx="3">
                  <c:v>Japan</c:v>
                </c:pt>
                <c:pt idx="4">
                  <c:v>World Bank</c:v>
                </c:pt>
                <c:pt idx="5">
                  <c:v>India</c:v>
                </c:pt>
                <c:pt idx="6">
                  <c:v>Other</c:v>
                </c:pt>
              </c:strCache>
            </c:strRef>
          </c:cat>
          <c:val>
            <c:numRef>
              <c:f>Sheet1!$F$39:$F$45</c:f>
              <c:numCache>
                <c:formatCode>0%</c:formatCode>
                <c:ptCount val="7"/>
                <c:pt idx="0">
                  <c:v>0.47</c:v>
                </c:pt>
                <c:pt idx="1">
                  <c:v>0.1</c:v>
                </c:pt>
                <c:pt idx="2">
                  <c:v>0.13</c:v>
                </c:pt>
                <c:pt idx="3">
                  <c:v>0.1</c:v>
                </c:pt>
                <c:pt idx="4">
                  <c:v>0.09</c:v>
                </c:pt>
                <c:pt idx="5">
                  <c:v>0.02</c:v>
                </c:pt>
                <c:pt idx="6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33D-4BF0-9B92-CBB0AD83A483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1774250293181441"/>
          <c:y val="0.14589322611269337"/>
          <c:w val="0.28012983749371756"/>
          <c:h val="0.593172936716243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lt1">
                  <a:lumMod val="85000"/>
                </a:schemeClr>
              </a:solidFill>
              <a:latin typeface="Bahnschrift Condensed" panose="020B0502040204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CB161E-82D2-4933-8D74-A4F54FFF3E94}" type="doc">
      <dgm:prSet loTypeId="urn:microsoft.com/office/officeart/2005/8/layout/chevron1" loCatId="process" qsTypeId="urn:microsoft.com/office/officeart/2005/8/quickstyle/simple5" qsCatId="simple" csTypeId="urn:microsoft.com/office/officeart/2005/8/colors/accent6_1" csCatId="accent6" phldr="1"/>
      <dgm:spPr/>
    </dgm:pt>
    <dgm:pt modelId="{A7376FD5-8718-4C18-8DEF-4617C594892B}">
      <dgm:prSet phldrT="[Text]" custT="1"/>
      <dgm:spPr/>
      <dgm:t>
        <a:bodyPr/>
        <a:lstStyle/>
        <a:p>
          <a:r>
            <a:rPr lang="en-US" sz="1800" dirty="0">
              <a:latin typeface="Bahnschrift Condensed" panose="020B0502040204020203" pitchFamily="34" charset="0"/>
            </a:rPr>
            <a:t>Effect Domestic Market Prices</a:t>
          </a:r>
        </a:p>
      </dgm:t>
    </dgm:pt>
    <dgm:pt modelId="{8E92A7E7-BD48-4E9A-8237-8857CAFB5723}" type="parTrans" cxnId="{EE541C72-A01A-4F46-9C70-FE25FA533028}">
      <dgm:prSet/>
      <dgm:spPr/>
      <dgm:t>
        <a:bodyPr/>
        <a:lstStyle/>
        <a:p>
          <a:endParaRPr lang="en-US"/>
        </a:p>
      </dgm:t>
    </dgm:pt>
    <dgm:pt modelId="{F3667A73-D3EF-41FB-949B-92ED05B007E3}" type="sibTrans" cxnId="{EE541C72-A01A-4F46-9C70-FE25FA533028}">
      <dgm:prSet/>
      <dgm:spPr/>
      <dgm:t>
        <a:bodyPr/>
        <a:lstStyle/>
        <a:p>
          <a:endParaRPr lang="en-US"/>
        </a:p>
      </dgm:t>
    </dgm:pt>
    <dgm:pt modelId="{14D1BAD5-BF48-4C15-B429-E48AD11F1AF7}">
      <dgm:prSet phldrT="[Text]" custT="1"/>
      <dgm:spPr/>
      <dgm:t>
        <a:bodyPr/>
        <a:lstStyle/>
        <a:p>
          <a:r>
            <a:rPr lang="en-US" sz="1800" dirty="0">
              <a:latin typeface="Bahnschrift Condensed" panose="020B0502040204020203" pitchFamily="34" charset="0"/>
            </a:rPr>
            <a:t>Import became Expensive</a:t>
          </a:r>
        </a:p>
      </dgm:t>
    </dgm:pt>
    <dgm:pt modelId="{33E5D600-2B6A-4812-8346-D0DDB9768117}" type="sibTrans" cxnId="{B6785E9C-CCF3-45F7-BEDC-37E5C9647E78}">
      <dgm:prSet/>
      <dgm:spPr/>
      <dgm:t>
        <a:bodyPr/>
        <a:lstStyle/>
        <a:p>
          <a:endParaRPr lang="en-US"/>
        </a:p>
      </dgm:t>
    </dgm:pt>
    <dgm:pt modelId="{EF5FF61C-7FEA-4A1D-8A39-6FC729DA28C7}" type="parTrans" cxnId="{B6785E9C-CCF3-45F7-BEDC-37E5C9647E78}">
      <dgm:prSet/>
      <dgm:spPr/>
      <dgm:t>
        <a:bodyPr/>
        <a:lstStyle/>
        <a:p>
          <a:endParaRPr lang="en-US"/>
        </a:p>
      </dgm:t>
    </dgm:pt>
    <dgm:pt modelId="{1682C2DD-401E-496E-9EF4-44CA691DD999}">
      <dgm:prSet phldrT="[Text]" custT="1"/>
      <dgm:spPr/>
      <dgm:t>
        <a:bodyPr/>
        <a:lstStyle/>
        <a:p>
          <a:r>
            <a:rPr lang="en-US" sz="2000" dirty="0">
              <a:latin typeface="Bahnschrift Condensed" panose="020B0502040204020203" pitchFamily="34" charset="0"/>
            </a:rPr>
            <a:t>Currency has plunged 32%</a:t>
          </a:r>
        </a:p>
      </dgm:t>
    </dgm:pt>
    <dgm:pt modelId="{BDE65805-899C-472C-88A6-00B90F6E9C76}" type="parTrans" cxnId="{D598316D-347E-4AC6-A90B-E9EB391F2CA7}">
      <dgm:prSet/>
      <dgm:spPr/>
      <dgm:t>
        <a:bodyPr/>
        <a:lstStyle/>
        <a:p>
          <a:endParaRPr lang="en-US"/>
        </a:p>
      </dgm:t>
    </dgm:pt>
    <dgm:pt modelId="{C41A1F92-6961-49BE-846B-4BCAA11B441A}" type="sibTrans" cxnId="{D598316D-347E-4AC6-A90B-E9EB391F2CA7}">
      <dgm:prSet/>
      <dgm:spPr/>
      <dgm:t>
        <a:bodyPr/>
        <a:lstStyle/>
        <a:p>
          <a:endParaRPr lang="en-US"/>
        </a:p>
      </dgm:t>
    </dgm:pt>
    <dgm:pt modelId="{A30E4890-4D97-4E05-936B-0E13DE629961}" type="pres">
      <dgm:prSet presAssocID="{EBCB161E-82D2-4933-8D74-A4F54FFF3E94}" presName="Name0" presStyleCnt="0">
        <dgm:presLayoutVars>
          <dgm:dir/>
          <dgm:animLvl val="lvl"/>
          <dgm:resizeHandles val="exact"/>
        </dgm:presLayoutVars>
      </dgm:prSet>
      <dgm:spPr/>
    </dgm:pt>
    <dgm:pt modelId="{48B33254-49F5-4833-B313-924C00BB19A3}" type="pres">
      <dgm:prSet presAssocID="{1682C2DD-401E-496E-9EF4-44CA691DD999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DA0DED6-2746-4EDD-A3F5-BBB8C73DD152}" type="pres">
      <dgm:prSet presAssocID="{C41A1F92-6961-49BE-846B-4BCAA11B441A}" presName="parTxOnlySpace" presStyleCnt="0"/>
      <dgm:spPr/>
    </dgm:pt>
    <dgm:pt modelId="{6069E583-4F40-44E2-835A-CBF9EACF1CF2}" type="pres">
      <dgm:prSet presAssocID="{14D1BAD5-BF48-4C15-B429-E48AD11F1AF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F9E24C1-02A9-4320-BBAB-C2F6D6328F88}" type="pres">
      <dgm:prSet presAssocID="{33E5D600-2B6A-4812-8346-D0DDB9768117}" presName="parTxOnlySpace" presStyleCnt="0"/>
      <dgm:spPr/>
    </dgm:pt>
    <dgm:pt modelId="{78D4F9E4-0DEE-4B52-A9BD-C82A13F20F05}" type="pres">
      <dgm:prSet presAssocID="{A7376FD5-8718-4C18-8DEF-4617C594892B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598316D-347E-4AC6-A90B-E9EB391F2CA7}" srcId="{EBCB161E-82D2-4933-8D74-A4F54FFF3E94}" destId="{1682C2DD-401E-496E-9EF4-44CA691DD999}" srcOrd="0" destOrd="0" parTransId="{BDE65805-899C-472C-88A6-00B90F6E9C76}" sibTransId="{C41A1F92-6961-49BE-846B-4BCAA11B441A}"/>
    <dgm:cxn modelId="{EE541C72-A01A-4F46-9C70-FE25FA533028}" srcId="{EBCB161E-82D2-4933-8D74-A4F54FFF3E94}" destId="{A7376FD5-8718-4C18-8DEF-4617C594892B}" srcOrd="2" destOrd="0" parTransId="{8E92A7E7-BD48-4E9A-8237-8857CAFB5723}" sibTransId="{F3667A73-D3EF-41FB-949B-92ED05B007E3}"/>
    <dgm:cxn modelId="{B6785E9C-CCF3-45F7-BEDC-37E5C9647E78}" srcId="{EBCB161E-82D2-4933-8D74-A4F54FFF3E94}" destId="{14D1BAD5-BF48-4C15-B429-E48AD11F1AF7}" srcOrd="1" destOrd="0" parTransId="{EF5FF61C-7FEA-4A1D-8A39-6FC729DA28C7}" sibTransId="{33E5D600-2B6A-4812-8346-D0DDB9768117}"/>
    <dgm:cxn modelId="{5A7B76CF-5ED1-4848-B1CD-D90FE991045F}" type="presOf" srcId="{14D1BAD5-BF48-4C15-B429-E48AD11F1AF7}" destId="{6069E583-4F40-44E2-835A-CBF9EACF1CF2}" srcOrd="0" destOrd="0" presId="urn:microsoft.com/office/officeart/2005/8/layout/chevron1"/>
    <dgm:cxn modelId="{06C696D2-0D49-4AC2-85E8-F4C862992A01}" type="presOf" srcId="{A7376FD5-8718-4C18-8DEF-4617C594892B}" destId="{78D4F9E4-0DEE-4B52-A9BD-C82A13F20F05}" srcOrd="0" destOrd="0" presId="urn:microsoft.com/office/officeart/2005/8/layout/chevron1"/>
    <dgm:cxn modelId="{A6CBD2EA-228A-4EE5-B0C6-5E6ABE2FA744}" type="presOf" srcId="{EBCB161E-82D2-4933-8D74-A4F54FFF3E94}" destId="{A30E4890-4D97-4E05-936B-0E13DE629961}" srcOrd="0" destOrd="0" presId="urn:microsoft.com/office/officeart/2005/8/layout/chevron1"/>
    <dgm:cxn modelId="{C3D8B7FF-7821-4F2B-B843-56363CD03FC1}" type="presOf" srcId="{1682C2DD-401E-496E-9EF4-44CA691DD999}" destId="{48B33254-49F5-4833-B313-924C00BB19A3}" srcOrd="0" destOrd="0" presId="urn:microsoft.com/office/officeart/2005/8/layout/chevron1"/>
    <dgm:cxn modelId="{C24C770D-B4B0-48C1-9552-F9E1087FC857}" type="presParOf" srcId="{A30E4890-4D97-4E05-936B-0E13DE629961}" destId="{48B33254-49F5-4833-B313-924C00BB19A3}" srcOrd="0" destOrd="0" presId="urn:microsoft.com/office/officeart/2005/8/layout/chevron1"/>
    <dgm:cxn modelId="{B42A495F-8573-4B03-A61D-FEEC590BA8F0}" type="presParOf" srcId="{A30E4890-4D97-4E05-936B-0E13DE629961}" destId="{8DA0DED6-2746-4EDD-A3F5-BBB8C73DD152}" srcOrd="1" destOrd="0" presId="urn:microsoft.com/office/officeart/2005/8/layout/chevron1"/>
    <dgm:cxn modelId="{8A3148AB-34CE-4D77-B552-6B2A0DAD44DF}" type="presParOf" srcId="{A30E4890-4D97-4E05-936B-0E13DE629961}" destId="{6069E583-4F40-44E2-835A-CBF9EACF1CF2}" srcOrd="2" destOrd="0" presId="urn:microsoft.com/office/officeart/2005/8/layout/chevron1"/>
    <dgm:cxn modelId="{5F99C1D8-2BD0-40C0-90DB-670C488AFA49}" type="presParOf" srcId="{A30E4890-4D97-4E05-936B-0E13DE629961}" destId="{AF9E24C1-02A9-4320-BBAB-C2F6D6328F88}" srcOrd="3" destOrd="0" presId="urn:microsoft.com/office/officeart/2005/8/layout/chevron1"/>
    <dgm:cxn modelId="{AE637EF4-5D3A-465A-96CD-94D303B1A358}" type="presParOf" srcId="{A30E4890-4D97-4E05-936B-0E13DE629961}" destId="{78D4F9E4-0DEE-4B52-A9BD-C82A13F20F0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B33254-49F5-4833-B313-924C00BB19A3}">
      <dsp:nvSpPr>
        <dsp:cNvPr id="0" name=""/>
        <dsp:cNvSpPr/>
      </dsp:nvSpPr>
      <dsp:spPr>
        <a:xfrm>
          <a:off x="1785" y="0"/>
          <a:ext cx="2175867" cy="70362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Bahnschrift Condensed" panose="020B0502040204020203" pitchFamily="34" charset="0"/>
            </a:rPr>
            <a:t>Currency has plunged 32%</a:t>
          </a:r>
        </a:p>
      </dsp:txBody>
      <dsp:txXfrm>
        <a:off x="353598" y="0"/>
        <a:ext cx="1472241" cy="703626"/>
      </dsp:txXfrm>
    </dsp:sp>
    <dsp:sp modelId="{6069E583-4F40-44E2-835A-CBF9EACF1CF2}">
      <dsp:nvSpPr>
        <dsp:cNvPr id="0" name=""/>
        <dsp:cNvSpPr/>
      </dsp:nvSpPr>
      <dsp:spPr>
        <a:xfrm>
          <a:off x="1960066" y="0"/>
          <a:ext cx="2175867" cy="70362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hnschrift Condensed" panose="020B0502040204020203" pitchFamily="34" charset="0"/>
            </a:rPr>
            <a:t>Import became Expensive</a:t>
          </a:r>
        </a:p>
      </dsp:txBody>
      <dsp:txXfrm>
        <a:off x="2311879" y="0"/>
        <a:ext cx="1472241" cy="703626"/>
      </dsp:txXfrm>
    </dsp:sp>
    <dsp:sp modelId="{78D4F9E4-0DEE-4B52-A9BD-C82A13F20F05}">
      <dsp:nvSpPr>
        <dsp:cNvPr id="0" name=""/>
        <dsp:cNvSpPr/>
      </dsp:nvSpPr>
      <dsp:spPr>
        <a:xfrm>
          <a:off x="3918346" y="0"/>
          <a:ext cx="2175867" cy="703626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Bahnschrift Condensed" panose="020B0502040204020203" pitchFamily="34" charset="0"/>
            </a:rPr>
            <a:t>Effect Domestic Market Prices</a:t>
          </a:r>
        </a:p>
      </dsp:txBody>
      <dsp:txXfrm>
        <a:off x="4270159" y="0"/>
        <a:ext cx="1472241" cy="7036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CED27-7C07-4854-BB30-5F6849B64773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46C59-C999-4F43-A996-16C388A2E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2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46C59-C999-4F43-A996-16C388A2E1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3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46C59-C999-4F43-A996-16C388A2E1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62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B46C59-C999-4F43-A996-16C388A2E1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8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4024" y="555815"/>
            <a:ext cx="8235951" cy="421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3388" y="1146588"/>
            <a:ext cx="8357223" cy="2118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3.sv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4.wdp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57BA44B-E531-4E6D-BEA8-5F999F40FDB5}"/>
              </a:ext>
            </a:extLst>
          </p:cNvPr>
          <p:cNvSpPr/>
          <p:nvPr/>
        </p:nvSpPr>
        <p:spPr>
          <a:xfrm>
            <a:off x="4105970" y="-7184"/>
            <a:ext cx="5039405" cy="5150684"/>
          </a:xfrm>
          <a:custGeom>
            <a:avLst/>
            <a:gdLst>
              <a:gd name="connsiteX0" fmla="*/ 0 w 4114800"/>
              <a:gd name="connsiteY0" fmla="*/ 0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0 w 4114800"/>
              <a:gd name="connsiteY4" fmla="*/ 0 h 5143500"/>
              <a:gd name="connsiteX0" fmla="*/ 1121569 w 4114800"/>
              <a:gd name="connsiteY0" fmla="*/ 7143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21569 w 4114800"/>
              <a:gd name="connsiteY4" fmla="*/ 7143 h 5143500"/>
              <a:gd name="connsiteX0" fmla="*/ 1171575 w 4114800"/>
              <a:gd name="connsiteY0" fmla="*/ 28574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71575 w 4114800"/>
              <a:gd name="connsiteY4" fmla="*/ 28574 h 5143500"/>
              <a:gd name="connsiteX0" fmla="*/ 1178719 w 4114800"/>
              <a:gd name="connsiteY0" fmla="*/ 14287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78719 w 4114800"/>
              <a:gd name="connsiteY4" fmla="*/ 14287 h 5143500"/>
              <a:gd name="connsiteX0" fmla="*/ 1171576 w 4114800"/>
              <a:gd name="connsiteY0" fmla="*/ 0 h 5157788"/>
              <a:gd name="connsiteX1" fmla="*/ 4114800 w 4114800"/>
              <a:gd name="connsiteY1" fmla="*/ 14288 h 5157788"/>
              <a:gd name="connsiteX2" fmla="*/ 4114800 w 4114800"/>
              <a:gd name="connsiteY2" fmla="*/ 5157788 h 5157788"/>
              <a:gd name="connsiteX3" fmla="*/ 0 w 4114800"/>
              <a:gd name="connsiteY3" fmla="*/ 5157788 h 5157788"/>
              <a:gd name="connsiteX4" fmla="*/ 1171576 w 4114800"/>
              <a:gd name="connsiteY4" fmla="*/ 0 h 5157788"/>
              <a:gd name="connsiteX0" fmla="*/ 1171576 w 4114800"/>
              <a:gd name="connsiteY0" fmla="*/ 0 h 5157788"/>
              <a:gd name="connsiteX1" fmla="*/ 4114800 w 4114800"/>
              <a:gd name="connsiteY1" fmla="*/ 14288 h 5157788"/>
              <a:gd name="connsiteX2" fmla="*/ 4114800 w 4114800"/>
              <a:gd name="connsiteY2" fmla="*/ 5157788 h 5157788"/>
              <a:gd name="connsiteX3" fmla="*/ 0 w 4114800"/>
              <a:gd name="connsiteY3" fmla="*/ 5157788 h 5157788"/>
              <a:gd name="connsiteX4" fmla="*/ 1171576 w 4114800"/>
              <a:gd name="connsiteY4" fmla="*/ 0 h 5157788"/>
              <a:gd name="connsiteX0" fmla="*/ 1171576 w 4114800"/>
              <a:gd name="connsiteY0" fmla="*/ 40 h 5157828"/>
              <a:gd name="connsiteX1" fmla="*/ 4101724 w 4114800"/>
              <a:gd name="connsiteY1" fmla="*/ 0 h 5157828"/>
              <a:gd name="connsiteX2" fmla="*/ 4114800 w 4114800"/>
              <a:gd name="connsiteY2" fmla="*/ 5157828 h 5157828"/>
              <a:gd name="connsiteX3" fmla="*/ 0 w 4114800"/>
              <a:gd name="connsiteY3" fmla="*/ 5157828 h 5157828"/>
              <a:gd name="connsiteX4" fmla="*/ 1171576 w 4114800"/>
              <a:gd name="connsiteY4" fmla="*/ 40 h 5157828"/>
              <a:gd name="connsiteX0" fmla="*/ 1171576 w 4116059"/>
              <a:gd name="connsiteY0" fmla="*/ 7204 h 5164992"/>
              <a:gd name="connsiteX1" fmla="*/ 4114801 w 4116059"/>
              <a:gd name="connsiteY1" fmla="*/ 0 h 5164992"/>
              <a:gd name="connsiteX2" fmla="*/ 4114800 w 4116059"/>
              <a:gd name="connsiteY2" fmla="*/ 5164992 h 5164992"/>
              <a:gd name="connsiteX3" fmla="*/ 0 w 4116059"/>
              <a:gd name="connsiteY3" fmla="*/ 5164992 h 5164992"/>
              <a:gd name="connsiteX4" fmla="*/ 1171576 w 4116059"/>
              <a:gd name="connsiteY4" fmla="*/ 7204 h 51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59" h="5164992">
                <a:moveTo>
                  <a:pt x="1171576" y="7204"/>
                </a:moveTo>
                <a:lnTo>
                  <a:pt x="4114801" y="0"/>
                </a:lnTo>
                <a:cubicBezTo>
                  <a:pt x="4119160" y="1719276"/>
                  <a:pt x="4110441" y="3445716"/>
                  <a:pt x="4114800" y="5164992"/>
                </a:cubicBezTo>
                <a:lnTo>
                  <a:pt x="0" y="5164992"/>
                </a:lnTo>
                <a:lnTo>
                  <a:pt x="1171576" y="7204"/>
                </a:lnTo>
                <a:close/>
              </a:path>
            </a:pathLst>
          </a:custGeom>
          <a:solidFill>
            <a:srgbClr val="FFC000">
              <a:alpha val="87000"/>
            </a:srgbClr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80"/>
              </a:highligh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4E315-8522-45E3-8278-8239AB8FA71B}"/>
              </a:ext>
            </a:extLst>
          </p:cNvPr>
          <p:cNvGrpSpPr/>
          <p:nvPr/>
        </p:nvGrpSpPr>
        <p:grpSpPr>
          <a:xfrm>
            <a:off x="372331" y="666750"/>
            <a:ext cx="2447149" cy="814660"/>
            <a:chOff x="4931823" y="1327880"/>
            <a:chExt cx="2447149" cy="814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159EE2-BF87-4103-A891-0D135D3D7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823" y="1327880"/>
              <a:ext cx="923149" cy="8146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884A8B-E813-4B77-AE3C-047DD93E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23" y="1401527"/>
              <a:ext cx="2362201" cy="6673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BCBCC5-3279-42F6-B307-0CF1F2DAF411}"/>
                </a:ext>
              </a:extLst>
            </p:cNvPr>
            <p:cNvSpPr txBox="1"/>
            <p:nvPr/>
          </p:nvSpPr>
          <p:spPr>
            <a:xfrm>
              <a:off x="5084384" y="1442823"/>
              <a:ext cx="2209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PRESENTED BY</a:t>
              </a:r>
              <a:endParaRPr lang="en-US" sz="3200" b="1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</p:txBody>
        </p:sp>
      </p:grp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8C17D19-B458-44A7-9350-40D053345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531723"/>
              </p:ext>
            </p:extLst>
          </p:nvPr>
        </p:nvGraphicFramePr>
        <p:xfrm>
          <a:off x="643405" y="1733550"/>
          <a:ext cx="3429000" cy="1889760"/>
        </p:xfrm>
        <a:graphic>
          <a:graphicData uri="http://schemas.openxmlformats.org/drawingml/2006/table">
            <a:tbl>
              <a:tblPr firstRow="1" firstCol="1" bandRow="1">
                <a:tableStyleId>{912C8C85-51F0-491E-9774-3900AFEF0FD7}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118696385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175586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Bahnschrift Condensed" panose="020B0502040204020203" pitchFamily="34" charset="0"/>
                        </a:rPr>
                        <a:t>ID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8514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Bahnschrift Condensed" panose="020B0502040204020203" pitchFamily="34" charset="0"/>
                        </a:rPr>
                        <a:t>Nafew Prodhan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Bahnschrift Condensed" panose="020B0502040204020203" pitchFamily="34" charset="0"/>
                        </a:rPr>
                        <a:t>2019-1-30-033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472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Bahnschrift Condensed" panose="020B0502040204020203" pitchFamily="34" charset="0"/>
                        </a:rPr>
                        <a:t>Majrima Rahman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Bahnschrift Condensed" panose="020B0502040204020203" pitchFamily="34" charset="0"/>
                        </a:rPr>
                        <a:t>2019-1-30-035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6354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Bahnschrift Condensed" panose="020B0502040204020203" pitchFamily="34" charset="0"/>
                        </a:rPr>
                        <a:t>Thaspiaya Jannat Priaya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Bahnschrift Condensed" panose="020B0502040204020203" pitchFamily="34" charset="0"/>
                        </a:rPr>
                        <a:t>2019-1-30-064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11838004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65D7287A-7FDB-46E1-BBD6-269B999F0EAC}"/>
              </a:ext>
            </a:extLst>
          </p:cNvPr>
          <p:cNvGrpSpPr/>
          <p:nvPr/>
        </p:nvGrpSpPr>
        <p:grpSpPr>
          <a:xfrm>
            <a:off x="5590166" y="590550"/>
            <a:ext cx="3588774" cy="3254362"/>
            <a:chOff x="5101713" y="593106"/>
            <a:chExt cx="3588774" cy="325436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A0A770-5EB3-4D28-BB05-B1E15B8217C5}"/>
                </a:ext>
              </a:extLst>
            </p:cNvPr>
            <p:cNvGrpSpPr/>
            <p:nvPr/>
          </p:nvGrpSpPr>
          <p:grpSpPr>
            <a:xfrm>
              <a:off x="5101713" y="593106"/>
              <a:ext cx="2447149" cy="814660"/>
              <a:chOff x="4931823" y="1327880"/>
              <a:chExt cx="2447149" cy="81466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DD06FD-2002-4859-8AC2-BA3CEAB3C8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55823" y="1327880"/>
                <a:ext cx="923149" cy="81466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32C3C7D-D47E-4EB1-86E4-ECF182E7CA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1823" y="1401527"/>
                <a:ext cx="2362201" cy="667369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53AA164-A590-4DC8-A338-B2E36EE55F71}"/>
                  </a:ext>
                </a:extLst>
              </p:cNvPr>
              <p:cNvSpPr txBox="1"/>
              <p:nvPr/>
            </p:nvSpPr>
            <p:spPr>
              <a:xfrm>
                <a:off x="5084384" y="1442823"/>
                <a:ext cx="22096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PRESENTED TO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E7D472-9255-44F1-99D9-659A551B68FA}"/>
                </a:ext>
              </a:extLst>
            </p:cNvPr>
            <p:cNvSpPr txBox="1"/>
            <p:nvPr/>
          </p:nvSpPr>
          <p:spPr>
            <a:xfrm>
              <a:off x="5334000" y="1509392"/>
              <a:ext cx="3356487" cy="23380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Bahnschrift Condensed" panose="020B0502040204020203" pitchFamily="34" charset="0"/>
                </a:rPr>
                <a:t>Dr. Nazmul Hoque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Bahnschrift Condensed" panose="020B0502040204020203" pitchFamily="34" charset="0"/>
                </a:rPr>
                <a:t>Assistant Professor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Bahnschrift Condensed" panose="020B0502040204020203" pitchFamily="34" charset="0"/>
                </a:rPr>
                <a:t>Department of Economics</a:t>
              </a: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latin typeface="Bahnschrift Condensed" panose="020B0502040204020203" pitchFamily="34" charset="0"/>
                </a:rPr>
                <a:t>East West University</a:t>
              </a:r>
            </a:p>
            <a:p>
              <a:pPr>
                <a:lnSpc>
                  <a:spcPct val="150000"/>
                </a:lnSpc>
              </a:pPr>
              <a:endParaRPr lang="en-US" sz="2000" b="1" dirty="0"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DB59F45-0B5A-4DE9-9016-B145B6E00B42}"/>
              </a:ext>
            </a:extLst>
          </p:cNvPr>
          <p:cNvSpPr txBox="1"/>
          <p:nvPr/>
        </p:nvSpPr>
        <p:spPr>
          <a:xfrm>
            <a:off x="2819400" y="363855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Econ</a:t>
            </a:r>
            <a:r>
              <a:rPr lang="en-US" sz="7200" b="1" dirty="0">
                <a:latin typeface="Bahnschrift Condensed" panose="020B0502040204020203" pitchFamily="34" charset="0"/>
              </a:rPr>
              <a:t>edge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C17BE-4585-4A93-8847-D1264E8D5FEB}"/>
              </a:ext>
            </a:extLst>
          </p:cNvPr>
          <p:cNvSpPr txBox="1"/>
          <p:nvPr/>
        </p:nvSpPr>
        <p:spPr>
          <a:xfrm>
            <a:off x="278954" y="391713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Bahnschrift Condensed" panose="020B0502040204020203" pitchFamily="34" charset="0"/>
              </a:rPr>
              <a:t>Course: ECO 477</a:t>
            </a:r>
          </a:p>
        </p:txBody>
      </p:sp>
    </p:spTree>
    <p:extLst>
      <p:ext uri="{BB962C8B-B14F-4D97-AF65-F5344CB8AC3E}">
        <p14:creationId xmlns:p14="http://schemas.microsoft.com/office/powerpoint/2010/main" val="928474874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7143E0-8B22-4145-AFC3-9271004200EA}"/>
              </a:ext>
            </a:extLst>
          </p:cNvPr>
          <p:cNvSpPr txBox="1"/>
          <p:nvPr/>
        </p:nvSpPr>
        <p:spPr>
          <a:xfrm>
            <a:off x="0" y="5715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Foreign reserve crisis in Sri Lanka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653EF-A0EC-44D1-A67E-F7B02E4F98F9}"/>
              </a:ext>
            </a:extLst>
          </p:cNvPr>
          <p:cNvSpPr/>
          <p:nvPr/>
        </p:nvSpPr>
        <p:spPr>
          <a:xfrm>
            <a:off x="1752600" y="0"/>
            <a:ext cx="76200" cy="514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7011A6-F7DF-4B48-86EE-73B873FEB6C6}"/>
              </a:ext>
            </a:extLst>
          </p:cNvPr>
          <p:cNvGrpSpPr/>
          <p:nvPr/>
        </p:nvGrpSpPr>
        <p:grpSpPr>
          <a:xfrm>
            <a:off x="346704" y="1200150"/>
            <a:ext cx="8912291" cy="2067240"/>
            <a:chOff x="346704" y="1046611"/>
            <a:chExt cx="8912291" cy="206724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B15A4CD-7147-4865-A90F-BC53BB0D7A12}"/>
                </a:ext>
              </a:extLst>
            </p:cNvPr>
            <p:cNvSpPr/>
            <p:nvPr/>
          </p:nvSpPr>
          <p:spPr>
            <a:xfrm>
              <a:off x="5219005" y="1068985"/>
              <a:ext cx="3924995" cy="859150"/>
            </a:xfrm>
            <a:prstGeom prst="rect">
              <a:avLst/>
            </a:prstGeom>
            <a:solidFill>
              <a:srgbClr val="FFC000">
                <a:alpha val="4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C4EFB26-6938-4F01-A4A5-A0C60E79D404}"/>
                </a:ext>
              </a:extLst>
            </p:cNvPr>
            <p:cNvSpPr txBox="1"/>
            <p:nvPr/>
          </p:nvSpPr>
          <p:spPr>
            <a:xfrm>
              <a:off x="4953000" y="1060342"/>
              <a:ext cx="396045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 </a:t>
              </a:r>
              <a:r>
                <a:rPr lang="en-US" sz="2400" b="1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encourage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remittances and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qualify for a loan </a:t>
              </a:r>
              <a:r>
                <a:rPr lang="en-US" sz="2400" dirty="0">
                  <a:solidFill>
                    <a:schemeClr val="bg1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from the IMF</a:t>
              </a:r>
              <a:endParaRPr lang="en-US" sz="3200" b="1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E7DE5A8-2BB2-4B85-858C-3B5684005DF1}"/>
                </a:ext>
              </a:extLst>
            </p:cNvPr>
            <p:cNvSpPr txBox="1"/>
            <p:nvPr/>
          </p:nvSpPr>
          <p:spPr>
            <a:xfrm>
              <a:off x="5334000" y="2080231"/>
              <a:ext cx="392499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rPr>
                <a:t>Gotabaya Rajapaksa </a:t>
              </a:r>
              <a:r>
                <a:rPr lang="en-US" sz="2400" b="1" dirty="0">
                  <a:solidFill>
                    <a:srgbClr val="FFC000"/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devalued</a:t>
              </a:r>
              <a:endParaRPr lang="en-US" sz="24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en-US" sz="2400" b="1" dirty="0">
                  <a:solidFill>
                    <a:schemeClr val="bg1">
                      <a:lumMod val="95000"/>
                    </a:schemeClr>
                  </a:solidFill>
                  <a:effectLst/>
                  <a:latin typeface="Bahnschrift Condensed" panose="020B05020402040202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the Sri Lankan rupee </a:t>
              </a:r>
              <a:endParaRPr lang="en-US" sz="32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264E03-B9F8-445E-88D0-18B02EF43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704" y="1046611"/>
              <a:ext cx="4725119" cy="2067240"/>
            </a:xfrm>
            <a:prstGeom prst="rect">
              <a:avLst/>
            </a:prstGeom>
          </p:spPr>
        </p:pic>
      </p:grp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F3FE40F-5BA7-4DB7-89E4-3BD3524D1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753182"/>
              </p:ext>
            </p:extLst>
          </p:nvPr>
        </p:nvGraphicFramePr>
        <p:xfrm>
          <a:off x="1524000" y="3722702"/>
          <a:ext cx="6096000" cy="703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2" name="Picture 41">
            <a:extLst>
              <a:ext uri="{FF2B5EF4-FFF2-40B4-BE49-F238E27FC236}">
                <a16:creationId xmlns:a16="http://schemas.microsoft.com/office/drawing/2014/main" id="{50807666-96EB-4C2F-90EC-4C67BE8AB8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552950"/>
            <a:ext cx="1057114" cy="443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E837FF-6514-4241-AFD3-C5E2531C558F}"/>
              </a:ext>
            </a:extLst>
          </p:cNvPr>
          <p:cNvSpPr txBox="1"/>
          <p:nvPr/>
        </p:nvSpPr>
        <p:spPr>
          <a:xfrm>
            <a:off x="304800" y="921871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Source: Google. Apr 28, 2022</a:t>
            </a:r>
            <a:endParaRPr lang="en-US" sz="1100" i="1" dirty="0">
              <a:solidFill>
                <a:schemeClr val="accent1">
                  <a:lumMod val="40000"/>
                  <a:lumOff val="6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920218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228AB2C-2D81-4703-9A9B-4D72F896A677}"/>
              </a:ext>
            </a:extLst>
          </p:cNvPr>
          <p:cNvGrpSpPr/>
          <p:nvPr/>
        </p:nvGrpSpPr>
        <p:grpSpPr>
          <a:xfrm>
            <a:off x="533400" y="285750"/>
            <a:ext cx="2945525" cy="821339"/>
            <a:chOff x="1275863" y="4287561"/>
            <a:chExt cx="2190262" cy="61073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E6F2399-FAE6-4B0F-BBC4-9296A5758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863" y="4337898"/>
              <a:ext cx="1848337" cy="51682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73CB391-0E20-4136-8433-405C032CA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9094" y="4287561"/>
              <a:ext cx="748735" cy="61073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D9CA3B-4174-4846-AD8E-F1C40480E5CD}"/>
                </a:ext>
              </a:extLst>
            </p:cNvPr>
            <p:cNvSpPr txBox="1"/>
            <p:nvPr/>
          </p:nvSpPr>
          <p:spPr>
            <a:xfrm>
              <a:off x="1332525" y="4331321"/>
              <a:ext cx="2133600" cy="480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INFLATION</a:t>
              </a:r>
              <a:r>
                <a:rPr lang="en-US" sz="12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36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  </a:t>
              </a:r>
              <a:r>
                <a:rPr lang="en-US" sz="11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 </a:t>
              </a:r>
              <a:r>
                <a:rPr lang="en-US" sz="3200" b="1" dirty="0">
                  <a:latin typeface="Bahnschrift Condensed" panose="020B0502040204020203" pitchFamily="34" charset="0"/>
                </a:rPr>
                <a:t>30.2%</a:t>
              </a:r>
              <a:endParaRPr lang="en-US" sz="3600" b="1" dirty="0"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48CB289-2385-4704-B4E2-E96D1AB02189}"/>
              </a:ext>
            </a:extLst>
          </p:cNvPr>
          <p:cNvGrpSpPr/>
          <p:nvPr/>
        </p:nvGrpSpPr>
        <p:grpSpPr>
          <a:xfrm>
            <a:off x="981860" y="1385170"/>
            <a:ext cx="7180280" cy="3404885"/>
            <a:chOff x="1148304" y="1385170"/>
            <a:chExt cx="7180280" cy="34048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527F6AA-7897-4DA3-BCD8-C03DF0454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8304" y="1385170"/>
              <a:ext cx="3423696" cy="34048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1BE201-DC2C-476E-8BF3-483DD3FFA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05399" y="1385170"/>
              <a:ext cx="3223185" cy="34048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0858867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C02E84C-4B3F-4203-A8E7-2D53426FCBBB}"/>
              </a:ext>
            </a:extLst>
          </p:cNvPr>
          <p:cNvGrpSpPr/>
          <p:nvPr/>
        </p:nvGrpSpPr>
        <p:grpSpPr>
          <a:xfrm>
            <a:off x="2631801" y="161445"/>
            <a:ext cx="3880397" cy="584775"/>
            <a:chOff x="2631801" y="161445"/>
            <a:chExt cx="3880397" cy="584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947792-4574-4F3B-A8FF-1294B59A3EE8}"/>
                </a:ext>
              </a:extLst>
            </p:cNvPr>
            <p:cNvSpPr/>
            <p:nvPr/>
          </p:nvSpPr>
          <p:spPr>
            <a:xfrm>
              <a:off x="2631801" y="209550"/>
              <a:ext cx="3880397" cy="4885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6A2E93-FCB5-4EFD-BBBA-288974B40ABA}"/>
                </a:ext>
              </a:extLst>
            </p:cNvPr>
            <p:cNvSpPr txBox="1"/>
            <p:nvPr/>
          </p:nvSpPr>
          <p:spPr>
            <a:xfrm>
              <a:off x="2992851" y="161445"/>
              <a:ext cx="31582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Bahnschrift Condensed" panose="020B0502040204020203" pitchFamily="34" charset="0"/>
                </a:rPr>
                <a:t>IMPORT RESTRICTION</a:t>
              </a:r>
              <a:endParaRPr lang="en-US" sz="4000" b="1" dirty="0">
                <a:latin typeface="Bahnschrift Condensed" panose="020B0502040204020203" pitchFamily="3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7B291F9-D97E-44EC-8AB8-637458C76403}"/>
                </a:ext>
              </a:extLst>
            </p:cNvPr>
            <p:cNvSpPr/>
            <p:nvPr/>
          </p:nvSpPr>
          <p:spPr>
            <a:xfrm>
              <a:off x="2819400" y="209550"/>
              <a:ext cx="76200" cy="381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159F832-C700-402D-895B-2D618F81C5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552950"/>
            <a:ext cx="1057114" cy="44318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03463BD-129C-4B93-A37F-8AED8E3E54DF}"/>
              </a:ext>
            </a:extLst>
          </p:cNvPr>
          <p:cNvGrpSpPr/>
          <p:nvPr/>
        </p:nvGrpSpPr>
        <p:grpSpPr>
          <a:xfrm>
            <a:off x="1714499" y="3759584"/>
            <a:ext cx="5715000" cy="488566"/>
            <a:chOff x="1600200" y="3410040"/>
            <a:chExt cx="5715000" cy="4885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9ABD861-01B8-4671-BE6C-35B8D1301812}"/>
                </a:ext>
              </a:extLst>
            </p:cNvPr>
            <p:cNvSpPr txBox="1"/>
            <p:nvPr/>
          </p:nvSpPr>
          <p:spPr>
            <a:xfrm>
              <a:off x="1600200" y="3410040"/>
              <a:ext cx="571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SAVING FOREING RESERVES: SCRAMBLING FOR DOLLARS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497C71C-D174-4FF9-8A59-F066840E8203}"/>
                </a:ext>
              </a:extLst>
            </p:cNvPr>
            <p:cNvSpPr/>
            <p:nvPr/>
          </p:nvSpPr>
          <p:spPr>
            <a:xfrm>
              <a:off x="1600200" y="3410040"/>
              <a:ext cx="5638800" cy="48856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950551C-A17A-49E2-9E6B-9E45DD5090AC}"/>
              </a:ext>
            </a:extLst>
          </p:cNvPr>
          <p:cNvGrpSpPr/>
          <p:nvPr/>
        </p:nvGrpSpPr>
        <p:grpSpPr>
          <a:xfrm>
            <a:off x="460652" y="1200150"/>
            <a:ext cx="8170597" cy="2057400"/>
            <a:chOff x="460652" y="1123950"/>
            <a:chExt cx="8170597" cy="20574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E57B8D-6569-4FF9-B8D2-AC40D930BF05}"/>
                </a:ext>
              </a:extLst>
            </p:cNvPr>
            <p:cNvSpPr txBox="1"/>
            <p:nvPr/>
          </p:nvSpPr>
          <p:spPr>
            <a:xfrm>
              <a:off x="460652" y="1236012"/>
              <a:ext cx="5064398" cy="1863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sz="24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Chemical Fertilizers</a:t>
              </a:r>
              <a:r>
                <a:rPr lang="en-US" sz="24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banned in Sri Lanka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20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Shortage</a:t>
              </a:r>
              <a:r>
                <a:rPr lang="en-US" sz="20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of food</a:t>
              </a:r>
            </a:p>
            <a:p>
              <a:pPr marL="800100" lvl="1" indent="-342900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en-US" sz="20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Sri Lanka </a:t>
              </a:r>
              <a:r>
                <a:rPr lang="en-US" sz="20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forced </a:t>
              </a:r>
              <a:r>
                <a:rPr lang="en-US" sz="20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to import rice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4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Bans on import of </a:t>
              </a:r>
              <a:r>
                <a:rPr lang="en-US" sz="24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luxury</a:t>
              </a:r>
              <a:r>
                <a:rPr lang="en-US" sz="24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goods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3E4B052-9339-4780-88A4-B52B5B79FC93}"/>
                </a:ext>
              </a:extLst>
            </p:cNvPr>
            <p:cNvGrpSpPr/>
            <p:nvPr/>
          </p:nvGrpSpPr>
          <p:grpSpPr>
            <a:xfrm>
              <a:off x="4800600" y="1123950"/>
              <a:ext cx="685800" cy="2057400"/>
              <a:chOff x="4953000" y="1123950"/>
              <a:chExt cx="685800" cy="2057400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3EE9F92-E9CF-41A7-8DB5-1551CD47547C}"/>
                  </a:ext>
                </a:extLst>
              </p:cNvPr>
              <p:cNvCxnSpPr/>
              <p:nvPr/>
            </p:nvCxnSpPr>
            <p:spPr>
              <a:xfrm>
                <a:off x="4953000" y="1123950"/>
                <a:ext cx="45720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5673BB2-71CA-4210-B086-5036EE7F1167}"/>
                  </a:ext>
                </a:extLst>
              </p:cNvPr>
              <p:cNvCxnSpPr/>
              <p:nvPr/>
            </p:nvCxnSpPr>
            <p:spPr>
              <a:xfrm>
                <a:off x="5410200" y="1123950"/>
                <a:ext cx="0" cy="205740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DB50373-53D2-4A3C-BBEC-63DC68211B3F}"/>
                  </a:ext>
                </a:extLst>
              </p:cNvPr>
              <p:cNvCxnSpPr/>
              <p:nvPr/>
            </p:nvCxnSpPr>
            <p:spPr>
              <a:xfrm>
                <a:off x="4953000" y="3181350"/>
                <a:ext cx="457200" cy="0"/>
              </a:xfrm>
              <a:prstGeom prst="line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D33F51D-71DB-40E6-AD2C-694BC4B1F94F}"/>
                  </a:ext>
                </a:extLst>
              </p:cNvPr>
              <p:cNvCxnSpPr/>
              <p:nvPr/>
            </p:nvCxnSpPr>
            <p:spPr>
              <a:xfrm>
                <a:off x="5410200" y="2152650"/>
                <a:ext cx="228600" cy="0"/>
              </a:xfrm>
              <a:prstGeom prst="straightConnector1">
                <a:avLst/>
              </a:prstGeom>
              <a:ln w="28575"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F1C40BF-3722-46C9-9918-B8486CDF71B5}"/>
                </a:ext>
              </a:extLst>
            </p:cNvPr>
            <p:cNvGrpSpPr/>
            <p:nvPr/>
          </p:nvGrpSpPr>
          <p:grpSpPr>
            <a:xfrm>
              <a:off x="5472953" y="1276350"/>
              <a:ext cx="3158296" cy="1598179"/>
              <a:chOff x="5472953" y="1312731"/>
              <a:chExt cx="3158296" cy="159817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CB27074-20F2-44E0-9E91-D2783563C402}"/>
                  </a:ext>
                </a:extLst>
              </p:cNvPr>
              <p:cNvSpPr txBox="1"/>
              <p:nvPr/>
            </p:nvSpPr>
            <p:spPr>
              <a:xfrm>
                <a:off x="5472953" y="1312731"/>
                <a:ext cx="315829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rgbClr val="FFC000"/>
                    </a:solidFill>
                    <a:latin typeface="Bahnschrift Condensed" panose="020B0502040204020203" pitchFamily="34" charset="0"/>
                  </a:rPr>
                  <a:t>SHORT TERM RELIEF</a:t>
                </a:r>
                <a:endParaRPr lang="en-US" sz="4000" b="1" dirty="0">
                  <a:solidFill>
                    <a:srgbClr val="FFC000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A4D7B79-E0BA-4181-BB6A-605CF6013902}"/>
                  </a:ext>
                </a:extLst>
              </p:cNvPr>
              <p:cNvSpPr txBox="1"/>
              <p:nvPr/>
            </p:nvSpPr>
            <p:spPr>
              <a:xfrm>
                <a:off x="5656399" y="1833692"/>
                <a:ext cx="289559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dirty="0">
                    <a:solidFill>
                      <a:schemeClr val="bg1">
                        <a:lumMod val="95000"/>
                      </a:schemeClr>
                    </a:solidFill>
                    <a:effectLst/>
                    <a:latin typeface="Bahnschrift Condensed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Continuing ban on imports would affect the exports too because export industry of Sri Lanka is largely dependent on import of intermediate capital goods. </a:t>
                </a:r>
                <a:endParaRPr lang="en-US" sz="1600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4626760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E390B4-49E1-4396-A98D-F496EEC92049}"/>
              </a:ext>
            </a:extLst>
          </p:cNvPr>
          <p:cNvGrpSpPr/>
          <p:nvPr/>
        </p:nvGrpSpPr>
        <p:grpSpPr>
          <a:xfrm>
            <a:off x="304800" y="209550"/>
            <a:ext cx="5029200" cy="584775"/>
            <a:chOff x="1248776" y="161445"/>
            <a:chExt cx="5029200" cy="584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947792-4574-4F3B-A8FF-1294B59A3EE8}"/>
                </a:ext>
              </a:extLst>
            </p:cNvPr>
            <p:cNvSpPr/>
            <p:nvPr/>
          </p:nvSpPr>
          <p:spPr>
            <a:xfrm>
              <a:off x="1248776" y="209549"/>
              <a:ext cx="5029200" cy="4885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6A2E93-FCB5-4EFD-BBBA-288974B40ABA}"/>
                </a:ext>
              </a:extLst>
            </p:cNvPr>
            <p:cNvSpPr txBox="1"/>
            <p:nvPr/>
          </p:nvSpPr>
          <p:spPr>
            <a:xfrm>
              <a:off x="1324976" y="161445"/>
              <a:ext cx="48768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Bahnschrift Condensed" panose="020B0502040204020203" pitchFamily="34" charset="0"/>
                </a:rPr>
                <a:t>Assistance from Bilateral Partners</a:t>
              </a:r>
              <a:endParaRPr lang="en-US" sz="4000" b="1" dirty="0">
                <a:latin typeface="Bahnschrift Condensed" panose="020B0502040204020203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90A756-63F4-4ED8-BF27-7A012E9876F4}"/>
              </a:ext>
            </a:extLst>
          </p:cNvPr>
          <p:cNvSpPr txBox="1"/>
          <p:nvPr/>
        </p:nvSpPr>
        <p:spPr>
          <a:xfrm>
            <a:off x="5894294" y="332086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Chinese debt trap diplomacy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14FBA972-A6F7-462B-9276-994D127021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30292969"/>
              </p:ext>
            </p:extLst>
          </p:nvPr>
        </p:nvGraphicFramePr>
        <p:xfrm>
          <a:off x="-1219200" y="666750"/>
          <a:ext cx="59690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62DAFBA-E984-47A6-9505-CFBA3C933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09550"/>
            <a:ext cx="3075782" cy="311131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A08EF88-1A93-4E4A-90A9-CF36FB23F2E5}"/>
              </a:ext>
            </a:extLst>
          </p:cNvPr>
          <p:cNvGrpSpPr/>
          <p:nvPr/>
        </p:nvGrpSpPr>
        <p:grpSpPr>
          <a:xfrm>
            <a:off x="1714498" y="4105930"/>
            <a:ext cx="5791202" cy="523220"/>
            <a:chOff x="1600199" y="3410040"/>
            <a:chExt cx="5791202" cy="52322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807604-2CD5-4B55-A79A-856D65A68F57}"/>
                </a:ext>
              </a:extLst>
            </p:cNvPr>
            <p:cNvSpPr txBox="1"/>
            <p:nvPr/>
          </p:nvSpPr>
          <p:spPr>
            <a:xfrm>
              <a:off x="1638301" y="3410040"/>
              <a:ext cx="5753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No to International Monetary Fund (IMF) Bailout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9765530-E658-49EB-A8E8-A96F36E6D4B0}"/>
                </a:ext>
              </a:extLst>
            </p:cNvPr>
            <p:cNvSpPr/>
            <p:nvPr/>
          </p:nvSpPr>
          <p:spPr>
            <a:xfrm>
              <a:off x="1600199" y="3410040"/>
              <a:ext cx="5753101" cy="48856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00815B7-47D2-465C-BEC2-4CBEB0F42E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68" y="4747753"/>
            <a:ext cx="828514" cy="3473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CB1D03-8D43-4626-9A98-AE5756A22A80}"/>
              </a:ext>
            </a:extLst>
          </p:cNvPr>
          <p:cNvSpPr txBox="1"/>
          <p:nvPr/>
        </p:nvSpPr>
        <p:spPr>
          <a:xfrm>
            <a:off x="702865" y="3668548"/>
            <a:ext cx="2632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Figure: </a:t>
            </a:r>
            <a:r>
              <a:rPr lang="en-US" sz="1200" dirty="0">
                <a:solidFill>
                  <a:srgbClr val="FFC000"/>
                </a:solidFill>
                <a:latin typeface="Bahnschrift Condensed" panose="020B0502040204020203" pitchFamily="34" charset="0"/>
              </a:rPr>
              <a:t>Share of debt stock by major lenders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5C88A-10F1-4D27-BE0B-167F6F924A28}"/>
              </a:ext>
            </a:extLst>
          </p:cNvPr>
          <p:cNvSpPr txBox="1"/>
          <p:nvPr/>
        </p:nvSpPr>
        <p:spPr>
          <a:xfrm>
            <a:off x="152400" y="4790623"/>
            <a:ext cx="373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Source: </a:t>
            </a:r>
            <a:r>
              <a:rPr lang="en-US" sz="11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Central bank of  Sri Lanka, Al Jazeera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71CC1-E863-473F-B4EE-1AEAAD81C8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747752"/>
            <a:ext cx="93909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9360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00815B7-47D2-465C-BEC2-4CBEB0F42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53" y="4506406"/>
            <a:ext cx="1057114" cy="44318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2306938-72F2-45FF-A3A7-C97A0363D069}"/>
              </a:ext>
            </a:extLst>
          </p:cNvPr>
          <p:cNvGrpSpPr/>
          <p:nvPr/>
        </p:nvGrpSpPr>
        <p:grpSpPr>
          <a:xfrm>
            <a:off x="138953" y="349486"/>
            <a:ext cx="3429000" cy="3332918"/>
            <a:chOff x="138953" y="224106"/>
            <a:chExt cx="3429000" cy="33329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2E390B4-49E1-4396-A98D-F496EEC92049}"/>
                </a:ext>
              </a:extLst>
            </p:cNvPr>
            <p:cNvGrpSpPr/>
            <p:nvPr/>
          </p:nvGrpSpPr>
          <p:grpSpPr>
            <a:xfrm>
              <a:off x="215153" y="224106"/>
              <a:ext cx="2286000" cy="584775"/>
              <a:chOff x="1248776" y="161445"/>
              <a:chExt cx="2286000" cy="5847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F947792-4574-4F3B-A8FF-1294B59A3EE8}"/>
                  </a:ext>
                </a:extLst>
              </p:cNvPr>
              <p:cNvSpPr/>
              <p:nvPr/>
            </p:nvSpPr>
            <p:spPr>
              <a:xfrm>
                <a:off x="1248776" y="209549"/>
                <a:ext cx="2286000" cy="48856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A6A2E93-FCB5-4EFD-BBBA-288974B40ABA}"/>
                  </a:ext>
                </a:extLst>
              </p:cNvPr>
              <p:cNvSpPr txBox="1"/>
              <p:nvPr/>
            </p:nvSpPr>
            <p:spPr>
              <a:xfrm>
                <a:off x="1324976" y="161445"/>
                <a:ext cx="22098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b="1" dirty="0">
                    <a:latin typeface="Bahnschrift Condensed" panose="020B0502040204020203" pitchFamily="34" charset="0"/>
                  </a:rPr>
                  <a:t>But now,</a:t>
                </a:r>
                <a:endParaRPr lang="en-US" sz="4000" b="1" dirty="0">
                  <a:latin typeface="Bahnschrift Condensed" panose="020B0502040204020203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99B1A4-12B4-471C-9500-7660CC7979C9}"/>
                </a:ext>
              </a:extLst>
            </p:cNvPr>
            <p:cNvGrpSpPr/>
            <p:nvPr/>
          </p:nvGrpSpPr>
          <p:grpSpPr>
            <a:xfrm>
              <a:off x="138953" y="895350"/>
              <a:ext cx="3429000" cy="2661674"/>
              <a:chOff x="5867400" y="147361"/>
              <a:chExt cx="3429000" cy="266167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B8643F2F-BDEF-43C2-950A-B8921E496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43600" y="147361"/>
                <a:ext cx="3048000" cy="225958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5B6B45-BD6D-4FAF-A523-91ED799980AC}"/>
                  </a:ext>
                </a:extLst>
              </p:cNvPr>
              <p:cNvSpPr txBox="1"/>
              <p:nvPr/>
            </p:nvSpPr>
            <p:spPr>
              <a:xfrm>
                <a:off x="5867400" y="2501258"/>
                <a:ext cx="3429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i="1" dirty="0">
                    <a:solidFill>
                      <a:srgbClr val="FFC000"/>
                    </a:solidFill>
                    <a:latin typeface="Bahnschrift Condensed" panose="020B0502040204020203" pitchFamily="34" charset="0"/>
                  </a:rPr>
                  <a:t>Source: Al Jazeera. Apr 15, 2022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287178-F2F9-41D8-A593-C343562B8411}"/>
              </a:ext>
            </a:extLst>
          </p:cNvPr>
          <p:cNvGrpSpPr/>
          <p:nvPr/>
        </p:nvGrpSpPr>
        <p:grpSpPr>
          <a:xfrm>
            <a:off x="3545258" y="666750"/>
            <a:ext cx="5598742" cy="3741682"/>
            <a:chOff x="3545258" y="438150"/>
            <a:chExt cx="5598742" cy="37416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BD950B-5730-4FE0-B7F8-BD3E1C09C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6049" y="3557024"/>
              <a:ext cx="1240750" cy="622808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0C85F8-AE22-4C01-9559-D4A3C9BC7362}"/>
                </a:ext>
              </a:extLst>
            </p:cNvPr>
            <p:cNvCxnSpPr>
              <a:stCxn id="12" idx="0"/>
            </p:cNvCxnSpPr>
            <p:nvPr/>
          </p:nvCxnSpPr>
          <p:spPr>
            <a:xfrm flipV="1">
              <a:off x="6196424" y="3038531"/>
              <a:ext cx="0" cy="518493"/>
            </a:xfrm>
            <a:prstGeom prst="line">
              <a:avLst/>
            </a:prstGeom>
            <a:ln w="190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E94C57-6FBD-4041-A5E8-DD8B6F93E31D}"/>
                </a:ext>
              </a:extLst>
            </p:cNvPr>
            <p:cNvSpPr txBox="1"/>
            <p:nvPr/>
          </p:nvSpPr>
          <p:spPr>
            <a:xfrm>
              <a:off x="7162800" y="438150"/>
              <a:ext cx="1981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IMF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Relief package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BE8310C-A0E3-4045-BC48-4BEDA10F2323}"/>
                </a:ext>
              </a:extLst>
            </p:cNvPr>
            <p:cNvGrpSpPr/>
            <p:nvPr/>
          </p:nvGrpSpPr>
          <p:grpSpPr>
            <a:xfrm>
              <a:off x="3962400" y="1288199"/>
              <a:ext cx="4419600" cy="609600"/>
              <a:chOff x="3962400" y="1809750"/>
              <a:chExt cx="4419600" cy="60960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A1111D0-2B3A-4906-AF6E-D86A8980B004}"/>
                  </a:ext>
                </a:extLst>
              </p:cNvPr>
              <p:cNvCxnSpPr/>
              <p:nvPr/>
            </p:nvCxnSpPr>
            <p:spPr>
              <a:xfrm>
                <a:off x="3962400" y="2419350"/>
                <a:ext cx="4419600" cy="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402C637-057A-4112-94D6-59A5AFCFC277}"/>
                  </a:ext>
                </a:extLst>
              </p:cNvPr>
              <p:cNvCxnSpPr/>
              <p:nvPr/>
            </p:nvCxnSpPr>
            <p:spPr>
              <a:xfrm flipV="1">
                <a:off x="3962400" y="1809750"/>
                <a:ext cx="0" cy="60960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083160-E81D-4CB5-9A39-624B5382F254}"/>
                  </a:ext>
                </a:extLst>
              </p:cNvPr>
              <p:cNvCxnSpPr/>
              <p:nvPr/>
            </p:nvCxnSpPr>
            <p:spPr>
              <a:xfrm flipV="1">
                <a:off x="8382000" y="1809750"/>
                <a:ext cx="0" cy="609600"/>
              </a:xfrm>
              <a:prstGeom prst="line">
                <a:avLst/>
              </a:prstGeom>
              <a:ln w="19050">
                <a:solidFill>
                  <a:schemeClr val="bg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0FE9E4E1-8DDC-45C8-AF84-91C4F8D824F1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rot="5400000">
              <a:off x="6408912" y="1696089"/>
              <a:ext cx="2580227" cy="1764451"/>
            </a:xfrm>
            <a:prstGeom prst="bentConnector2">
              <a:avLst/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62F82B4-A844-4976-B8D9-BD279C58DCCF}"/>
                </a:ext>
              </a:extLst>
            </p:cNvPr>
            <p:cNvGrpSpPr/>
            <p:nvPr/>
          </p:nvGrpSpPr>
          <p:grpSpPr>
            <a:xfrm>
              <a:off x="4586699" y="2510521"/>
              <a:ext cx="3219450" cy="523220"/>
              <a:chOff x="1600200" y="3410040"/>
              <a:chExt cx="3914851" cy="52322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7482361-2F0A-4F98-A420-6315BCCE26C0}"/>
                  </a:ext>
                </a:extLst>
              </p:cNvPr>
              <p:cNvSpPr txBox="1"/>
              <p:nvPr/>
            </p:nvSpPr>
            <p:spPr>
              <a:xfrm>
                <a:off x="1638301" y="3410040"/>
                <a:ext cx="3876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Public debt = 110% of GDP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60B53F1-EB51-4D98-8704-872FAC46DC3C}"/>
                  </a:ext>
                </a:extLst>
              </p:cNvPr>
              <p:cNvSpPr/>
              <p:nvPr/>
            </p:nvSpPr>
            <p:spPr>
              <a:xfrm>
                <a:off x="1600200" y="3410040"/>
                <a:ext cx="3876749" cy="488566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AB3A1AF-55D1-41D2-BCBE-3C4C78A9F9A0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6180757" y="1897799"/>
              <a:ext cx="0" cy="612722"/>
            </a:xfrm>
            <a:prstGeom prst="line">
              <a:avLst/>
            </a:prstGeom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8529B8-A856-44D7-A0C8-872BD31392D9}"/>
                </a:ext>
              </a:extLst>
            </p:cNvPr>
            <p:cNvSpPr txBox="1"/>
            <p:nvPr/>
          </p:nvSpPr>
          <p:spPr>
            <a:xfrm>
              <a:off x="7552038" y="3127277"/>
              <a:ext cx="1299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Bahnschrift Condensed" panose="020B0502040204020203" pitchFamily="34" charset="0"/>
                </a:rPr>
                <a:t>Risk of Defaulting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F2BED23-8BD1-445D-8A34-8A166164BF24}"/>
                </a:ext>
              </a:extLst>
            </p:cNvPr>
            <p:cNvSpPr txBox="1"/>
            <p:nvPr/>
          </p:nvSpPr>
          <p:spPr>
            <a:xfrm>
              <a:off x="3545258" y="479851"/>
              <a:ext cx="1809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Debt</a:t>
              </a:r>
            </a:p>
            <a:p>
              <a:r>
                <a:rPr lang="en-US" sz="24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Restructure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8568530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E390B4-49E1-4396-A98D-F496EEC92049}"/>
              </a:ext>
            </a:extLst>
          </p:cNvPr>
          <p:cNvGrpSpPr/>
          <p:nvPr/>
        </p:nvGrpSpPr>
        <p:grpSpPr>
          <a:xfrm>
            <a:off x="304800" y="209550"/>
            <a:ext cx="3810000" cy="584775"/>
            <a:chOff x="1248776" y="161445"/>
            <a:chExt cx="3810000" cy="584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947792-4574-4F3B-A8FF-1294B59A3EE8}"/>
                </a:ext>
              </a:extLst>
            </p:cNvPr>
            <p:cNvSpPr/>
            <p:nvPr/>
          </p:nvSpPr>
          <p:spPr>
            <a:xfrm>
              <a:off x="1248776" y="209548"/>
              <a:ext cx="3810000" cy="53667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6A2E93-FCB5-4EFD-BBBA-288974B40ABA}"/>
                </a:ext>
              </a:extLst>
            </p:cNvPr>
            <p:cNvSpPr txBox="1"/>
            <p:nvPr/>
          </p:nvSpPr>
          <p:spPr>
            <a:xfrm>
              <a:off x="1401176" y="161445"/>
              <a:ext cx="35814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Bahnschrift Condensed" panose="020B0502040204020203" pitchFamily="34" charset="0"/>
                </a:rPr>
                <a:t>Why they said no to IMF?</a:t>
              </a:r>
              <a:endParaRPr lang="en-US" sz="4000" b="1" dirty="0">
                <a:latin typeface="Bahnschrift Condensed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A6E025-BACC-4584-A16D-346AF22ABA0C}"/>
              </a:ext>
            </a:extLst>
          </p:cNvPr>
          <p:cNvGrpSpPr/>
          <p:nvPr/>
        </p:nvGrpSpPr>
        <p:grpSpPr>
          <a:xfrm>
            <a:off x="988609" y="971550"/>
            <a:ext cx="7081867" cy="2602250"/>
            <a:chOff x="988609" y="1341100"/>
            <a:chExt cx="7081867" cy="2602250"/>
          </a:xfrm>
        </p:grpSpPr>
        <p:pic>
          <p:nvPicPr>
            <p:cNvPr id="5" name="Graphic 4" descr="Bank with solid fill">
              <a:extLst>
                <a:ext uri="{FF2B5EF4-FFF2-40B4-BE49-F238E27FC236}">
                  <a16:creationId xmlns:a16="http://schemas.microsoft.com/office/drawing/2014/main" id="{C52E02BA-D6D3-4F96-977D-0C362BA11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95400" y="1451600"/>
              <a:ext cx="685800" cy="6858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B42B14-AF2F-427E-99E2-FCFF10488D74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1981200" y="1794500"/>
              <a:ext cx="4953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E94C57-6FBD-4041-A5E8-DD8B6F93E31D}"/>
                </a:ext>
              </a:extLst>
            </p:cNvPr>
            <p:cNvSpPr txBox="1"/>
            <p:nvPr/>
          </p:nvSpPr>
          <p:spPr>
            <a:xfrm>
              <a:off x="6934200" y="1415059"/>
              <a:ext cx="914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IMF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887DB4-A9B6-4CBF-8DD6-AD089331945C}"/>
                </a:ext>
              </a:extLst>
            </p:cNvPr>
            <p:cNvSpPr txBox="1"/>
            <p:nvPr/>
          </p:nvSpPr>
          <p:spPr>
            <a:xfrm>
              <a:off x="2781300" y="3112353"/>
              <a:ext cx="35814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"IMF will give directions for changing your economic policies"</a:t>
              </a:r>
            </a:p>
          </p:txBody>
        </p:sp>
        <p:pic>
          <p:nvPicPr>
            <p:cNvPr id="19" name="Picture 2" descr="Policy - Free security icons">
              <a:extLst>
                <a:ext uri="{FF2B5EF4-FFF2-40B4-BE49-F238E27FC236}">
                  <a16:creationId xmlns:a16="http://schemas.microsoft.com/office/drawing/2014/main" id="{3A7DF61B-D0AE-4FE6-B271-190686604B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723" y="1341100"/>
              <a:ext cx="443753" cy="443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4769D9BC-0DF0-4020-9DC1-875122FF4ED1}"/>
                </a:ext>
              </a:extLst>
            </p:cNvPr>
            <p:cNvCxnSpPr>
              <a:stCxn id="8" idx="2"/>
              <a:endCxn id="5" idx="2"/>
            </p:cNvCxnSpPr>
            <p:nvPr/>
          </p:nvCxnSpPr>
          <p:spPr>
            <a:xfrm rot="5400000">
              <a:off x="4507623" y="-746378"/>
              <a:ext cx="14455" cy="5753100"/>
            </a:xfrm>
            <a:prstGeom prst="curvedConnector3">
              <a:avLst>
                <a:gd name="adj1" fmla="val 5526565"/>
              </a:avLst>
            </a:prstGeom>
            <a:ln w="1905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phic 25" descr="Money with solid fill">
              <a:extLst>
                <a:ext uri="{FF2B5EF4-FFF2-40B4-BE49-F238E27FC236}">
                  <a16:creationId xmlns:a16="http://schemas.microsoft.com/office/drawing/2014/main" id="{57FEFA86-37D1-407F-8AD5-E710753D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8609" y="1930452"/>
              <a:ext cx="384983" cy="3849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A936E7-E44B-49E7-8892-ACBC626295FB}"/>
              </a:ext>
            </a:extLst>
          </p:cNvPr>
          <p:cNvGrpSpPr/>
          <p:nvPr/>
        </p:nvGrpSpPr>
        <p:grpSpPr>
          <a:xfrm>
            <a:off x="2190749" y="4019550"/>
            <a:ext cx="4762502" cy="523220"/>
            <a:chOff x="1600199" y="3410040"/>
            <a:chExt cx="5791202" cy="5232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4D51DE7-E900-4020-88E7-96792C07CED3}"/>
                </a:ext>
              </a:extLst>
            </p:cNvPr>
            <p:cNvSpPr txBox="1"/>
            <p:nvPr/>
          </p:nvSpPr>
          <p:spPr>
            <a:xfrm>
              <a:off x="1638301" y="3410040"/>
              <a:ext cx="5753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MONEY COMES WITH STRINGS ATTACHED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34BE027-85E1-4D74-AA3C-E41724F28398}"/>
                </a:ext>
              </a:extLst>
            </p:cNvPr>
            <p:cNvSpPr/>
            <p:nvPr/>
          </p:nvSpPr>
          <p:spPr>
            <a:xfrm>
              <a:off x="1600199" y="3410040"/>
              <a:ext cx="5753101" cy="488566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DBE7338-45AE-4852-BA01-F0B5926C9A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68" y="4747753"/>
            <a:ext cx="828514" cy="347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940006-38E0-49AD-BB43-80E91F44613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747752"/>
            <a:ext cx="939099" cy="35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6587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E390B4-49E1-4396-A98D-F496EEC92049}"/>
              </a:ext>
            </a:extLst>
          </p:cNvPr>
          <p:cNvGrpSpPr/>
          <p:nvPr/>
        </p:nvGrpSpPr>
        <p:grpSpPr>
          <a:xfrm>
            <a:off x="228600" y="209550"/>
            <a:ext cx="3505200" cy="584775"/>
            <a:chOff x="1172576" y="161445"/>
            <a:chExt cx="3505200" cy="584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F947792-4574-4F3B-A8FF-1294B59A3EE8}"/>
                </a:ext>
              </a:extLst>
            </p:cNvPr>
            <p:cNvSpPr/>
            <p:nvPr/>
          </p:nvSpPr>
          <p:spPr>
            <a:xfrm>
              <a:off x="1248776" y="209549"/>
              <a:ext cx="3352800" cy="48856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A6A2E93-FCB5-4EFD-BBBA-288974B40ABA}"/>
                </a:ext>
              </a:extLst>
            </p:cNvPr>
            <p:cNvSpPr txBox="1"/>
            <p:nvPr/>
          </p:nvSpPr>
          <p:spPr>
            <a:xfrm>
              <a:off x="1172576" y="161445"/>
              <a:ext cx="3505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Bahnschrift Condensed" panose="020B0502040204020203" pitchFamily="34" charset="0"/>
                </a:rPr>
                <a:t>Lessons for Bangladesh</a:t>
              </a:r>
              <a:endParaRPr lang="en-US" sz="4000" b="1" dirty="0">
                <a:latin typeface="Bahnschrift Condensed" panose="020B0502040204020203" pitchFamily="34" charset="0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00815B7-47D2-465C-BEC2-4CBEB0F42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4552950"/>
            <a:ext cx="1057114" cy="44318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68BDCD-7B77-4CE8-97A4-25B67503D715}"/>
              </a:ext>
            </a:extLst>
          </p:cNvPr>
          <p:cNvSpPr txBox="1"/>
          <p:nvPr/>
        </p:nvSpPr>
        <p:spPr>
          <a:xfrm>
            <a:off x="264459" y="971550"/>
            <a:ext cx="8565055" cy="353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Though Bangladesh's economy is apparently doing well 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800" b="1" dirty="0">
              <a:solidFill>
                <a:schemeClr val="bg1">
                  <a:lumMod val="85000"/>
                </a:schemeClr>
              </a:solidFill>
              <a:latin typeface="Bahnschrift Condensed" panose="020B0502040204020203" pitchFamily="34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ahnschrift Condensed" panose="020B0502040204020203" pitchFamily="34" charset="0"/>
              </a:rPr>
              <a:t>Diversification is a necessity, not an option. </a:t>
            </a:r>
          </a:p>
          <a:p>
            <a:pPr marL="8001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ahnschrift Condensed" panose="020B0502040204020203" pitchFamily="34" charset="0"/>
              </a:rPr>
              <a:t>Avoid the temptation of undertaking large projects unless those are economically viable</a:t>
            </a:r>
          </a:p>
          <a:p>
            <a:pPr marL="8001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ahnschrift Condensed" panose="020B0502040204020203" pitchFamily="34" charset="0"/>
              </a:rPr>
              <a:t>Sequence borrowing in a way that does not pile up repayment pressure.</a:t>
            </a:r>
          </a:p>
          <a:p>
            <a:pPr marL="8001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ahnschrift Condensed" panose="020B0502040204020203" pitchFamily="34" charset="0"/>
              </a:rPr>
              <a:t>Loans should be used in a way that increases domestic productive capacity with respect to export diversification, skill development and enhancing private investment.</a:t>
            </a:r>
          </a:p>
          <a:p>
            <a:pPr marL="8001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Bahnschrift Condensed" panose="020B0502040204020203" pitchFamily="34" charset="0"/>
              </a:rPr>
              <a:t>Debt payment – As we are becoming an upper-middle income country</a:t>
            </a:r>
          </a:p>
        </p:txBody>
      </p:sp>
    </p:spTree>
    <p:extLst>
      <p:ext uri="{BB962C8B-B14F-4D97-AF65-F5344CB8AC3E}">
        <p14:creationId xmlns:p14="http://schemas.microsoft.com/office/powerpoint/2010/main" val="3957760564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57BA44B-E531-4E6D-BEA8-5F999F40FDB5}"/>
              </a:ext>
            </a:extLst>
          </p:cNvPr>
          <p:cNvSpPr/>
          <p:nvPr/>
        </p:nvSpPr>
        <p:spPr>
          <a:xfrm>
            <a:off x="3842559" y="-7184"/>
            <a:ext cx="5302817" cy="5150684"/>
          </a:xfrm>
          <a:custGeom>
            <a:avLst/>
            <a:gdLst>
              <a:gd name="connsiteX0" fmla="*/ 0 w 4114800"/>
              <a:gd name="connsiteY0" fmla="*/ 0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0 w 4114800"/>
              <a:gd name="connsiteY4" fmla="*/ 0 h 5143500"/>
              <a:gd name="connsiteX0" fmla="*/ 1121569 w 4114800"/>
              <a:gd name="connsiteY0" fmla="*/ 7143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21569 w 4114800"/>
              <a:gd name="connsiteY4" fmla="*/ 7143 h 5143500"/>
              <a:gd name="connsiteX0" fmla="*/ 1171575 w 4114800"/>
              <a:gd name="connsiteY0" fmla="*/ 28574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71575 w 4114800"/>
              <a:gd name="connsiteY4" fmla="*/ 28574 h 5143500"/>
              <a:gd name="connsiteX0" fmla="*/ 1178719 w 4114800"/>
              <a:gd name="connsiteY0" fmla="*/ 14287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78719 w 4114800"/>
              <a:gd name="connsiteY4" fmla="*/ 14287 h 5143500"/>
              <a:gd name="connsiteX0" fmla="*/ 1171576 w 4114800"/>
              <a:gd name="connsiteY0" fmla="*/ 0 h 5157788"/>
              <a:gd name="connsiteX1" fmla="*/ 4114800 w 4114800"/>
              <a:gd name="connsiteY1" fmla="*/ 14288 h 5157788"/>
              <a:gd name="connsiteX2" fmla="*/ 4114800 w 4114800"/>
              <a:gd name="connsiteY2" fmla="*/ 5157788 h 5157788"/>
              <a:gd name="connsiteX3" fmla="*/ 0 w 4114800"/>
              <a:gd name="connsiteY3" fmla="*/ 5157788 h 5157788"/>
              <a:gd name="connsiteX4" fmla="*/ 1171576 w 4114800"/>
              <a:gd name="connsiteY4" fmla="*/ 0 h 5157788"/>
              <a:gd name="connsiteX0" fmla="*/ 1171576 w 4114800"/>
              <a:gd name="connsiteY0" fmla="*/ 0 h 5157788"/>
              <a:gd name="connsiteX1" fmla="*/ 4114800 w 4114800"/>
              <a:gd name="connsiteY1" fmla="*/ 14288 h 5157788"/>
              <a:gd name="connsiteX2" fmla="*/ 4114800 w 4114800"/>
              <a:gd name="connsiteY2" fmla="*/ 5157788 h 5157788"/>
              <a:gd name="connsiteX3" fmla="*/ 0 w 4114800"/>
              <a:gd name="connsiteY3" fmla="*/ 5157788 h 5157788"/>
              <a:gd name="connsiteX4" fmla="*/ 1171576 w 4114800"/>
              <a:gd name="connsiteY4" fmla="*/ 0 h 5157788"/>
              <a:gd name="connsiteX0" fmla="*/ 1171576 w 4114800"/>
              <a:gd name="connsiteY0" fmla="*/ 40 h 5157828"/>
              <a:gd name="connsiteX1" fmla="*/ 4101724 w 4114800"/>
              <a:gd name="connsiteY1" fmla="*/ 0 h 5157828"/>
              <a:gd name="connsiteX2" fmla="*/ 4114800 w 4114800"/>
              <a:gd name="connsiteY2" fmla="*/ 5157828 h 5157828"/>
              <a:gd name="connsiteX3" fmla="*/ 0 w 4114800"/>
              <a:gd name="connsiteY3" fmla="*/ 5157828 h 5157828"/>
              <a:gd name="connsiteX4" fmla="*/ 1171576 w 4114800"/>
              <a:gd name="connsiteY4" fmla="*/ 40 h 5157828"/>
              <a:gd name="connsiteX0" fmla="*/ 1171576 w 4116059"/>
              <a:gd name="connsiteY0" fmla="*/ 7204 h 5164992"/>
              <a:gd name="connsiteX1" fmla="*/ 4114801 w 4116059"/>
              <a:gd name="connsiteY1" fmla="*/ 0 h 5164992"/>
              <a:gd name="connsiteX2" fmla="*/ 4114800 w 4116059"/>
              <a:gd name="connsiteY2" fmla="*/ 5164992 h 5164992"/>
              <a:gd name="connsiteX3" fmla="*/ 0 w 4116059"/>
              <a:gd name="connsiteY3" fmla="*/ 5164992 h 5164992"/>
              <a:gd name="connsiteX4" fmla="*/ 1171576 w 4116059"/>
              <a:gd name="connsiteY4" fmla="*/ 7204 h 51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59" h="5164992">
                <a:moveTo>
                  <a:pt x="1171576" y="7204"/>
                </a:moveTo>
                <a:lnTo>
                  <a:pt x="4114801" y="0"/>
                </a:lnTo>
                <a:cubicBezTo>
                  <a:pt x="4119160" y="1719276"/>
                  <a:pt x="4110441" y="3445716"/>
                  <a:pt x="4114800" y="5164992"/>
                </a:cubicBezTo>
                <a:lnTo>
                  <a:pt x="0" y="5164992"/>
                </a:lnTo>
                <a:lnTo>
                  <a:pt x="1171576" y="7204"/>
                </a:lnTo>
                <a:close/>
              </a:path>
            </a:pathLst>
          </a:custGeom>
          <a:solidFill>
            <a:srgbClr val="FFC000">
              <a:alpha val="87000"/>
            </a:srgbClr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80"/>
              </a:highligh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84E315-8522-45E3-8278-8239AB8FA71B}"/>
              </a:ext>
            </a:extLst>
          </p:cNvPr>
          <p:cNvGrpSpPr/>
          <p:nvPr/>
        </p:nvGrpSpPr>
        <p:grpSpPr>
          <a:xfrm>
            <a:off x="1825242" y="1657349"/>
            <a:ext cx="6100933" cy="1828800"/>
            <a:chOff x="4931823" y="1327880"/>
            <a:chExt cx="2717731" cy="814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C159EE2-BF87-4103-A891-0D135D3D7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5823" y="1327880"/>
              <a:ext cx="923149" cy="8146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884A8B-E813-4B77-AE3C-047DD93E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23" y="1401527"/>
              <a:ext cx="2362201" cy="6673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BCBCC5-3279-42F6-B307-0CF1F2DAF411}"/>
                </a:ext>
              </a:extLst>
            </p:cNvPr>
            <p:cNvSpPr txBox="1"/>
            <p:nvPr/>
          </p:nvSpPr>
          <p:spPr>
            <a:xfrm>
              <a:off x="5137073" y="1369673"/>
              <a:ext cx="2512481" cy="6992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THANK YOU</a:t>
              </a:r>
              <a:endParaRPr lang="en-US" sz="9600" b="1" dirty="0">
                <a:solidFill>
                  <a:schemeClr val="bg1"/>
                </a:solidFill>
                <a:latin typeface="Bahnschrift Condensed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0640755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C932C04-3A7D-4F88-9038-4A8C75FF7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59206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89F8EB-EF51-4A52-8708-216207186EB6}"/>
              </a:ext>
            </a:extLst>
          </p:cNvPr>
          <p:cNvSpPr/>
          <p:nvPr/>
        </p:nvSpPr>
        <p:spPr>
          <a:xfrm>
            <a:off x="4648200" y="-7184"/>
            <a:ext cx="4497176" cy="5150684"/>
          </a:xfrm>
          <a:custGeom>
            <a:avLst/>
            <a:gdLst>
              <a:gd name="connsiteX0" fmla="*/ 0 w 4114800"/>
              <a:gd name="connsiteY0" fmla="*/ 0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0 w 4114800"/>
              <a:gd name="connsiteY4" fmla="*/ 0 h 5143500"/>
              <a:gd name="connsiteX0" fmla="*/ 1121569 w 4114800"/>
              <a:gd name="connsiteY0" fmla="*/ 7143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21569 w 4114800"/>
              <a:gd name="connsiteY4" fmla="*/ 7143 h 5143500"/>
              <a:gd name="connsiteX0" fmla="*/ 1171575 w 4114800"/>
              <a:gd name="connsiteY0" fmla="*/ 28574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71575 w 4114800"/>
              <a:gd name="connsiteY4" fmla="*/ 28574 h 5143500"/>
              <a:gd name="connsiteX0" fmla="*/ 1178719 w 4114800"/>
              <a:gd name="connsiteY0" fmla="*/ 14287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78719 w 4114800"/>
              <a:gd name="connsiteY4" fmla="*/ 14287 h 5143500"/>
              <a:gd name="connsiteX0" fmla="*/ 1171576 w 4114800"/>
              <a:gd name="connsiteY0" fmla="*/ 0 h 5157788"/>
              <a:gd name="connsiteX1" fmla="*/ 4114800 w 4114800"/>
              <a:gd name="connsiteY1" fmla="*/ 14288 h 5157788"/>
              <a:gd name="connsiteX2" fmla="*/ 4114800 w 4114800"/>
              <a:gd name="connsiteY2" fmla="*/ 5157788 h 5157788"/>
              <a:gd name="connsiteX3" fmla="*/ 0 w 4114800"/>
              <a:gd name="connsiteY3" fmla="*/ 5157788 h 5157788"/>
              <a:gd name="connsiteX4" fmla="*/ 1171576 w 4114800"/>
              <a:gd name="connsiteY4" fmla="*/ 0 h 5157788"/>
              <a:gd name="connsiteX0" fmla="*/ 1171576 w 4114800"/>
              <a:gd name="connsiteY0" fmla="*/ 0 h 5157788"/>
              <a:gd name="connsiteX1" fmla="*/ 4114800 w 4114800"/>
              <a:gd name="connsiteY1" fmla="*/ 14288 h 5157788"/>
              <a:gd name="connsiteX2" fmla="*/ 4114800 w 4114800"/>
              <a:gd name="connsiteY2" fmla="*/ 5157788 h 5157788"/>
              <a:gd name="connsiteX3" fmla="*/ 0 w 4114800"/>
              <a:gd name="connsiteY3" fmla="*/ 5157788 h 5157788"/>
              <a:gd name="connsiteX4" fmla="*/ 1171576 w 4114800"/>
              <a:gd name="connsiteY4" fmla="*/ 0 h 5157788"/>
              <a:gd name="connsiteX0" fmla="*/ 1171576 w 4114800"/>
              <a:gd name="connsiteY0" fmla="*/ 40 h 5157828"/>
              <a:gd name="connsiteX1" fmla="*/ 4101724 w 4114800"/>
              <a:gd name="connsiteY1" fmla="*/ 0 h 5157828"/>
              <a:gd name="connsiteX2" fmla="*/ 4114800 w 4114800"/>
              <a:gd name="connsiteY2" fmla="*/ 5157828 h 5157828"/>
              <a:gd name="connsiteX3" fmla="*/ 0 w 4114800"/>
              <a:gd name="connsiteY3" fmla="*/ 5157828 h 5157828"/>
              <a:gd name="connsiteX4" fmla="*/ 1171576 w 4114800"/>
              <a:gd name="connsiteY4" fmla="*/ 40 h 5157828"/>
              <a:gd name="connsiteX0" fmla="*/ 1171576 w 4116059"/>
              <a:gd name="connsiteY0" fmla="*/ 7204 h 5164992"/>
              <a:gd name="connsiteX1" fmla="*/ 4114801 w 4116059"/>
              <a:gd name="connsiteY1" fmla="*/ 0 h 5164992"/>
              <a:gd name="connsiteX2" fmla="*/ 4114800 w 4116059"/>
              <a:gd name="connsiteY2" fmla="*/ 5164992 h 5164992"/>
              <a:gd name="connsiteX3" fmla="*/ 0 w 4116059"/>
              <a:gd name="connsiteY3" fmla="*/ 5164992 h 5164992"/>
              <a:gd name="connsiteX4" fmla="*/ 1171576 w 4116059"/>
              <a:gd name="connsiteY4" fmla="*/ 7204 h 51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59" h="5164992">
                <a:moveTo>
                  <a:pt x="1171576" y="7204"/>
                </a:moveTo>
                <a:lnTo>
                  <a:pt x="4114801" y="0"/>
                </a:lnTo>
                <a:cubicBezTo>
                  <a:pt x="4119160" y="1719276"/>
                  <a:pt x="4110441" y="3445716"/>
                  <a:pt x="4114800" y="5164992"/>
                </a:cubicBezTo>
                <a:lnTo>
                  <a:pt x="0" y="5164992"/>
                </a:lnTo>
                <a:lnTo>
                  <a:pt x="1171576" y="7204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CD77882-D536-4EC7-BAE0-254863E63086}"/>
              </a:ext>
            </a:extLst>
          </p:cNvPr>
          <p:cNvSpPr/>
          <p:nvPr/>
        </p:nvSpPr>
        <p:spPr>
          <a:xfrm>
            <a:off x="4648200" y="-7184"/>
            <a:ext cx="4497176" cy="5150684"/>
          </a:xfrm>
          <a:custGeom>
            <a:avLst/>
            <a:gdLst>
              <a:gd name="connsiteX0" fmla="*/ 0 w 4114800"/>
              <a:gd name="connsiteY0" fmla="*/ 0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0 w 4114800"/>
              <a:gd name="connsiteY4" fmla="*/ 0 h 5143500"/>
              <a:gd name="connsiteX0" fmla="*/ 1121569 w 4114800"/>
              <a:gd name="connsiteY0" fmla="*/ 7143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21569 w 4114800"/>
              <a:gd name="connsiteY4" fmla="*/ 7143 h 5143500"/>
              <a:gd name="connsiteX0" fmla="*/ 1171575 w 4114800"/>
              <a:gd name="connsiteY0" fmla="*/ 28574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71575 w 4114800"/>
              <a:gd name="connsiteY4" fmla="*/ 28574 h 5143500"/>
              <a:gd name="connsiteX0" fmla="*/ 1178719 w 4114800"/>
              <a:gd name="connsiteY0" fmla="*/ 14287 h 5143500"/>
              <a:gd name="connsiteX1" fmla="*/ 4114800 w 4114800"/>
              <a:gd name="connsiteY1" fmla="*/ 0 h 5143500"/>
              <a:gd name="connsiteX2" fmla="*/ 4114800 w 4114800"/>
              <a:gd name="connsiteY2" fmla="*/ 5143500 h 5143500"/>
              <a:gd name="connsiteX3" fmla="*/ 0 w 4114800"/>
              <a:gd name="connsiteY3" fmla="*/ 5143500 h 5143500"/>
              <a:gd name="connsiteX4" fmla="*/ 1178719 w 4114800"/>
              <a:gd name="connsiteY4" fmla="*/ 14287 h 5143500"/>
              <a:gd name="connsiteX0" fmla="*/ 1171576 w 4114800"/>
              <a:gd name="connsiteY0" fmla="*/ 0 h 5157788"/>
              <a:gd name="connsiteX1" fmla="*/ 4114800 w 4114800"/>
              <a:gd name="connsiteY1" fmla="*/ 14288 h 5157788"/>
              <a:gd name="connsiteX2" fmla="*/ 4114800 w 4114800"/>
              <a:gd name="connsiteY2" fmla="*/ 5157788 h 5157788"/>
              <a:gd name="connsiteX3" fmla="*/ 0 w 4114800"/>
              <a:gd name="connsiteY3" fmla="*/ 5157788 h 5157788"/>
              <a:gd name="connsiteX4" fmla="*/ 1171576 w 4114800"/>
              <a:gd name="connsiteY4" fmla="*/ 0 h 5157788"/>
              <a:gd name="connsiteX0" fmla="*/ 1171576 w 4114800"/>
              <a:gd name="connsiteY0" fmla="*/ 0 h 5157788"/>
              <a:gd name="connsiteX1" fmla="*/ 4114800 w 4114800"/>
              <a:gd name="connsiteY1" fmla="*/ 14288 h 5157788"/>
              <a:gd name="connsiteX2" fmla="*/ 4114800 w 4114800"/>
              <a:gd name="connsiteY2" fmla="*/ 5157788 h 5157788"/>
              <a:gd name="connsiteX3" fmla="*/ 0 w 4114800"/>
              <a:gd name="connsiteY3" fmla="*/ 5157788 h 5157788"/>
              <a:gd name="connsiteX4" fmla="*/ 1171576 w 4114800"/>
              <a:gd name="connsiteY4" fmla="*/ 0 h 5157788"/>
              <a:gd name="connsiteX0" fmla="*/ 1171576 w 4114800"/>
              <a:gd name="connsiteY0" fmla="*/ 40 h 5157828"/>
              <a:gd name="connsiteX1" fmla="*/ 4101724 w 4114800"/>
              <a:gd name="connsiteY1" fmla="*/ 0 h 5157828"/>
              <a:gd name="connsiteX2" fmla="*/ 4114800 w 4114800"/>
              <a:gd name="connsiteY2" fmla="*/ 5157828 h 5157828"/>
              <a:gd name="connsiteX3" fmla="*/ 0 w 4114800"/>
              <a:gd name="connsiteY3" fmla="*/ 5157828 h 5157828"/>
              <a:gd name="connsiteX4" fmla="*/ 1171576 w 4114800"/>
              <a:gd name="connsiteY4" fmla="*/ 40 h 5157828"/>
              <a:gd name="connsiteX0" fmla="*/ 1171576 w 4116059"/>
              <a:gd name="connsiteY0" fmla="*/ 7204 h 5164992"/>
              <a:gd name="connsiteX1" fmla="*/ 4114801 w 4116059"/>
              <a:gd name="connsiteY1" fmla="*/ 0 h 5164992"/>
              <a:gd name="connsiteX2" fmla="*/ 4114800 w 4116059"/>
              <a:gd name="connsiteY2" fmla="*/ 5164992 h 5164992"/>
              <a:gd name="connsiteX3" fmla="*/ 0 w 4116059"/>
              <a:gd name="connsiteY3" fmla="*/ 5164992 h 5164992"/>
              <a:gd name="connsiteX4" fmla="*/ 1171576 w 4116059"/>
              <a:gd name="connsiteY4" fmla="*/ 7204 h 51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059" h="5164992">
                <a:moveTo>
                  <a:pt x="1171576" y="7204"/>
                </a:moveTo>
                <a:lnTo>
                  <a:pt x="4114801" y="0"/>
                </a:lnTo>
                <a:cubicBezTo>
                  <a:pt x="4119160" y="1719276"/>
                  <a:pt x="4110441" y="3445716"/>
                  <a:pt x="4114800" y="5164992"/>
                </a:cubicBezTo>
                <a:lnTo>
                  <a:pt x="0" y="5164992"/>
                </a:lnTo>
                <a:lnTo>
                  <a:pt x="1171576" y="7204"/>
                </a:lnTo>
                <a:close/>
              </a:path>
            </a:pathLst>
          </a:custGeom>
          <a:solidFill>
            <a:srgbClr val="FFC000">
              <a:alpha val="87000"/>
            </a:srgbClr>
          </a:solidFill>
          <a:ln>
            <a:noFill/>
          </a:ln>
          <a:effectLst>
            <a:innerShdw blurRad="1270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0080"/>
              </a:highlight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EC7C4B6-5C43-484F-A1C9-8F6FE735D77D}"/>
              </a:ext>
            </a:extLst>
          </p:cNvPr>
          <p:cNvGrpSpPr/>
          <p:nvPr/>
        </p:nvGrpSpPr>
        <p:grpSpPr>
          <a:xfrm>
            <a:off x="457200" y="2055630"/>
            <a:ext cx="4531906" cy="1025055"/>
            <a:chOff x="344894" y="1971406"/>
            <a:chExt cx="4531906" cy="102505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15F564-F94E-468D-9A78-7F0C147673BF}"/>
                </a:ext>
              </a:extLst>
            </p:cNvPr>
            <p:cNvGrpSpPr/>
            <p:nvPr/>
          </p:nvGrpSpPr>
          <p:grpSpPr>
            <a:xfrm>
              <a:off x="344894" y="1971406"/>
              <a:ext cx="4398070" cy="1025055"/>
              <a:chOff x="344894" y="1971406"/>
              <a:chExt cx="4398070" cy="102505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E2D12A-8AD5-47EC-88F4-B25F1481A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894" y="2084421"/>
                <a:ext cx="4227106" cy="79902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053D112-5F9F-44FE-A096-541A07424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1400" y="1971406"/>
                <a:ext cx="1161564" cy="102505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595D35-6ACC-49D8-9358-BD42F5C07014}"/>
                  </a:ext>
                </a:extLst>
              </p:cNvPr>
              <p:cNvSpPr txBox="1"/>
              <p:nvPr/>
            </p:nvSpPr>
            <p:spPr>
              <a:xfrm>
                <a:off x="457200" y="2114550"/>
                <a:ext cx="32766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C000"/>
                    </a:solidFill>
                    <a:latin typeface="Bahnschrift Condensed" panose="020B0502040204020203" pitchFamily="34" charset="0"/>
                  </a:rPr>
                  <a:t>How did this happen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17525-9FBE-4A67-92C7-EBA22927FC7E}"/>
                </a:ext>
              </a:extLst>
            </p:cNvPr>
            <p:cNvSpPr txBox="1"/>
            <p:nvPr/>
          </p:nvSpPr>
          <p:spPr>
            <a:xfrm>
              <a:off x="3962400" y="1980798"/>
              <a:ext cx="914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?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A5EC2B5-036F-43B9-906B-A1EA63EA49DB}"/>
              </a:ext>
            </a:extLst>
          </p:cNvPr>
          <p:cNvSpPr txBox="1"/>
          <p:nvPr/>
        </p:nvSpPr>
        <p:spPr>
          <a:xfrm>
            <a:off x="5937154" y="1276350"/>
            <a:ext cx="2825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 Condensed" panose="020B0502040204020203" pitchFamily="34" charset="0"/>
              </a:rPr>
              <a:t>Much more than an 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Bahnschrift Condensed" panose="020B0502040204020203" pitchFamily="34" charset="0"/>
              </a:rPr>
              <a:t>Economic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 Condensed" panose="020B0502040204020203" pitchFamily="34" charset="0"/>
              </a:rPr>
              <a:t> crisis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F4C941-14BF-465A-922F-9958948EC003}"/>
              </a:ext>
            </a:extLst>
          </p:cNvPr>
          <p:cNvSpPr txBox="1"/>
          <p:nvPr/>
        </p:nvSpPr>
        <p:spPr>
          <a:xfrm>
            <a:off x="5943600" y="2789933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Bahnschrift Condensed" panose="020B0502040204020203" pitchFamily="34" charset="0"/>
              </a:rPr>
              <a:t>Humanitarian</a:t>
            </a:r>
            <a:r>
              <a:rPr lang="en-US" sz="3200" dirty="0">
                <a:solidFill>
                  <a:schemeClr val="bg2">
                    <a:lumMod val="10000"/>
                  </a:schemeClr>
                </a:solidFill>
                <a:latin typeface="Bahnschrift Condensed" panose="020B0502040204020203" pitchFamily="34" charset="0"/>
              </a:rPr>
              <a:t> crisis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523C77-2882-4576-8587-FE6679D62B50}"/>
              </a:ext>
            </a:extLst>
          </p:cNvPr>
          <p:cNvSpPr/>
          <p:nvPr/>
        </p:nvSpPr>
        <p:spPr>
          <a:xfrm>
            <a:off x="5821681" y="1581150"/>
            <a:ext cx="45719" cy="483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C681F5-BC15-4B25-8A8A-81C58DB860EE}"/>
              </a:ext>
            </a:extLst>
          </p:cNvPr>
          <p:cNvSpPr/>
          <p:nvPr/>
        </p:nvSpPr>
        <p:spPr>
          <a:xfrm rot="16200000">
            <a:off x="6315077" y="3724274"/>
            <a:ext cx="45719" cy="4838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5453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EC7C4B6-5C43-484F-A1C9-8F6FE735D77D}"/>
              </a:ext>
            </a:extLst>
          </p:cNvPr>
          <p:cNvGrpSpPr/>
          <p:nvPr/>
        </p:nvGrpSpPr>
        <p:grpSpPr>
          <a:xfrm>
            <a:off x="1943100" y="285750"/>
            <a:ext cx="5257800" cy="1050250"/>
            <a:chOff x="344894" y="2049315"/>
            <a:chExt cx="5257800" cy="105025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15F564-F94E-468D-9A78-7F0C147673BF}"/>
                </a:ext>
              </a:extLst>
            </p:cNvPr>
            <p:cNvGrpSpPr/>
            <p:nvPr/>
          </p:nvGrpSpPr>
          <p:grpSpPr>
            <a:xfrm>
              <a:off x="344894" y="2049315"/>
              <a:ext cx="5123964" cy="1025055"/>
              <a:chOff x="344894" y="2049315"/>
              <a:chExt cx="5123964" cy="102505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E2D12A-8AD5-47EC-88F4-B25F1481AF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894" y="2126756"/>
                <a:ext cx="5029200" cy="87758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053D112-5F9F-44FE-A096-541A07424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294" y="2049315"/>
                <a:ext cx="1161564" cy="1025055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595D35-6ACC-49D8-9358-BD42F5C07014}"/>
                  </a:ext>
                </a:extLst>
              </p:cNvPr>
              <p:cNvSpPr txBox="1"/>
              <p:nvPr/>
            </p:nvSpPr>
            <p:spPr>
              <a:xfrm>
                <a:off x="497294" y="2141428"/>
                <a:ext cx="430729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b="1" dirty="0">
                    <a:solidFill>
                      <a:srgbClr val="FFC000"/>
                    </a:solidFill>
                    <a:latin typeface="Bahnschrift Condensed" panose="020B0502040204020203" pitchFamily="34" charset="0"/>
                  </a:rPr>
                  <a:t>How did this happen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817525-9FBE-4A67-92C7-EBA22927FC7E}"/>
                </a:ext>
              </a:extLst>
            </p:cNvPr>
            <p:cNvSpPr txBox="1"/>
            <p:nvPr/>
          </p:nvSpPr>
          <p:spPr>
            <a:xfrm>
              <a:off x="4688294" y="2083902"/>
              <a:ext cx="914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/>
                <a:t>?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F94A8B-333F-48F6-97B3-3ED0C04D3248}"/>
              </a:ext>
            </a:extLst>
          </p:cNvPr>
          <p:cNvGrpSpPr/>
          <p:nvPr/>
        </p:nvGrpSpPr>
        <p:grpSpPr>
          <a:xfrm>
            <a:off x="687028" y="3567698"/>
            <a:ext cx="2350525" cy="983226"/>
            <a:chOff x="932835" y="3680337"/>
            <a:chExt cx="2350525" cy="9832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17AA55-A20E-4FCE-9716-23B0C304D1BC}"/>
                </a:ext>
              </a:extLst>
            </p:cNvPr>
            <p:cNvSpPr/>
            <p:nvPr/>
          </p:nvSpPr>
          <p:spPr>
            <a:xfrm>
              <a:off x="1600200" y="3867150"/>
              <a:ext cx="1683160" cy="609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917D89-2862-4B33-8006-8D44AC5A7339}"/>
                </a:ext>
              </a:extLst>
            </p:cNvPr>
            <p:cNvSpPr/>
            <p:nvPr/>
          </p:nvSpPr>
          <p:spPr>
            <a:xfrm>
              <a:off x="932835" y="3680337"/>
              <a:ext cx="983226" cy="9832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Policy - Free security icons">
              <a:extLst>
                <a:ext uri="{FF2B5EF4-FFF2-40B4-BE49-F238E27FC236}">
                  <a16:creationId xmlns:a16="http://schemas.microsoft.com/office/drawing/2014/main" id="{9D844FE6-130C-4F70-B1BF-02AF91E2DF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643" y="3800167"/>
              <a:ext cx="711610" cy="711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3F48CC3-182D-4828-91A4-0DBE3B7B2F2A}"/>
                </a:ext>
              </a:extLst>
            </p:cNvPr>
            <p:cNvSpPr txBox="1"/>
            <p:nvPr/>
          </p:nvSpPr>
          <p:spPr>
            <a:xfrm>
              <a:off x="1974440" y="3825071"/>
              <a:ext cx="1308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POLICY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D3B4C6-003F-4A2D-8203-3912A76B056E}"/>
              </a:ext>
            </a:extLst>
          </p:cNvPr>
          <p:cNvGrpSpPr/>
          <p:nvPr/>
        </p:nvGrpSpPr>
        <p:grpSpPr>
          <a:xfrm>
            <a:off x="3443133" y="3562350"/>
            <a:ext cx="2583427" cy="983226"/>
            <a:chOff x="3893574" y="3674989"/>
            <a:chExt cx="2583427" cy="98322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BA40C1-BCCB-4E43-8B0E-EB114A06290E}"/>
                </a:ext>
              </a:extLst>
            </p:cNvPr>
            <p:cNvSpPr/>
            <p:nvPr/>
          </p:nvSpPr>
          <p:spPr>
            <a:xfrm>
              <a:off x="4560939" y="3861802"/>
              <a:ext cx="1916062" cy="609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F97B7F-D7B6-4469-9743-36DB8FE6BDED}"/>
                </a:ext>
              </a:extLst>
            </p:cNvPr>
            <p:cNvSpPr/>
            <p:nvPr/>
          </p:nvSpPr>
          <p:spPr>
            <a:xfrm>
              <a:off x="3893574" y="3674989"/>
              <a:ext cx="983226" cy="9832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6ADC8CB-0C98-47BF-8E80-D68A1A945AD3}"/>
                </a:ext>
              </a:extLst>
            </p:cNvPr>
            <p:cNvSpPr txBox="1"/>
            <p:nvPr/>
          </p:nvSpPr>
          <p:spPr>
            <a:xfrm>
              <a:off x="4935179" y="3819723"/>
              <a:ext cx="15418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POLITICS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6E2667-2CB5-4074-AB58-F48D3FC30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338" y="3787753"/>
              <a:ext cx="757698" cy="757698"/>
            </a:xfrm>
            <a:prstGeom prst="rect">
              <a:avLst/>
            </a:prstGeom>
            <a:effectLst/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CFCC41-8C36-45BD-86A2-86F11A96AA6B}"/>
              </a:ext>
            </a:extLst>
          </p:cNvPr>
          <p:cNvGrpSpPr/>
          <p:nvPr/>
        </p:nvGrpSpPr>
        <p:grpSpPr>
          <a:xfrm>
            <a:off x="6432140" y="3562350"/>
            <a:ext cx="2024832" cy="983226"/>
            <a:chOff x="6677947" y="3674989"/>
            <a:chExt cx="2024832" cy="98322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2089459-C541-458C-847B-C64BEB337EDC}"/>
                </a:ext>
              </a:extLst>
            </p:cNvPr>
            <p:cNvSpPr/>
            <p:nvPr/>
          </p:nvSpPr>
          <p:spPr>
            <a:xfrm>
              <a:off x="7345312" y="3861802"/>
              <a:ext cx="1357467" cy="609600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47BAB2F-2E11-44C3-B4CC-5E7D5FB1238E}"/>
                </a:ext>
              </a:extLst>
            </p:cNvPr>
            <p:cNvSpPr/>
            <p:nvPr/>
          </p:nvSpPr>
          <p:spPr>
            <a:xfrm>
              <a:off x="6677947" y="3674989"/>
              <a:ext cx="983226" cy="9832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CAE1D1-EB5A-4DFA-9974-E4034ECB59C9}"/>
                </a:ext>
              </a:extLst>
            </p:cNvPr>
            <p:cNvSpPr txBox="1"/>
            <p:nvPr/>
          </p:nvSpPr>
          <p:spPr>
            <a:xfrm>
              <a:off x="7719552" y="3819723"/>
              <a:ext cx="983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DEBT</a:t>
              </a:r>
            </a:p>
          </p:txBody>
        </p:sp>
        <p:pic>
          <p:nvPicPr>
            <p:cNvPr id="28" name="Graphic 27" descr="Money with solid fill">
              <a:extLst>
                <a:ext uri="{FF2B5EF4-FFF2-40B4-BE49-F238E27FC236}">
                  <a16:creationId xmlns:a16="http://schemas.microsoft.com/office/drawing/2014/main" id="{91183783-BA31-407C-B3A6-E4C101C9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812127" y="3790950"/>
              <a:ext cx="714865" cy="71486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1E5B89-E4F7-4778-9B66-81643299B533}"/>
              </a:ext>
            </a:extLst>
          </p:cNvPr>
          <p:cNvGrpSpPr/>
          <p:nvPr/>
        </p:nvGrpSpPr>
        <p:grpSpPr>
          <a:xfrm>
            <a:off x="2853597" y="1809750"/>
            <a:ext cx="3600666" cy="1080676"/>
            <a:chOff x="2581166" y="2340656"/>
            <a:chExt cx="3600666" cy="108067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256C40-8E6E-472F-B2E4-AFE176FF40B1}"/>
                </a:ext>
              </a:extLst>
            </p:cNvPr>
            <p:cNvGrpSpPr/>
            <p:nvPr/>
          </p:nvGrpSpPr>
          <p:grpSpPr>
            <a:xfrm>
              <a:off x="2667000" y="2898112"/>
              <a:ext cx="3429000" cy="523220"/>
              <a:chOff x="2667000" y="2898112"/>
              <a:chExt cx="3429000" cy="52322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150355-1CD6-4A56-B164-B2F95194F579}"/>
                  </a:ext>
                </a:extLst>
              </p:cNvPr>
              <p:cNvSpPr/>
              <p:nvPr/>
            </p:nvSpPr>
            <p:spPr>
              <a:xfrm>
                <a:off x="2667000" y="2952750"/>
                <a:ext cx="3429000" cy="43817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63173B7-6404-4A57-B628-2540B0F7827F}"/>
                  </a:ext>
                </a:extLst>
              </p:cNvPr>
              <p:cNvSpPr txBox="1"/>
              <p:nvPr/>
            </p:nvSpPr>
            <p:spPr>
              <a:xfrm>
                <a:off x="2796970" y="2898112"/>
                <a:ext cx="31690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Bahnschrift Condensed" panose="020B0502040204020203" pitchFamily="34" charset="0"/>
                  </a:rPr>
                  <a:t>LANKAN ECONOMIC CRISIS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E3CEF4-C1F5-4B9C-B8E2-309B5D249A87}"/>
                </a:ext>
              </a:extLst>
            </p:cNvPr>
            <p:cNvSpPr txBox="1"/>
            <p:nvPr/>
          </p:nvSpPr>
          <p:spPr>
            <a:xfrm>
              <a:off x="2581166" y="2340656"/>
              <a:ext cx="36006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>
                      <a:lumMod val="85000"/>
                    </a:schemeClr>
                  </a:solidFill>
                  <a:latin typeface="Bahnschrift Condensed" panose="020B0502040204020203" pitchFamily="34" charset="0"/>
                </a:rPr>
                <a:t>Years of Mismanagement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792997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FAB534-F41E-45D1-84D3-D6816F8C1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595D35-6ACC-49D8-9358-BD42F5C07014}"/>
              </a:ext>
            </a:extLst>
          </p:cNvPr>
          <p:cNvSpPr txBox="1"/>
          <p:nvPr/>
        </p:nvSpPr>
        <p:spPr>
          <a:xfrm>
            <a:off x="990600" y="2038350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Crisis in Sri Lanka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1B86C48-D3C0-45EC-AC0C-B5738A55226E}"/>
              </a:ext>
            </a:extLst>
          </p:cNvPr>
          <p:cNvSpPr txBox="1"/>
          <p:nvPr/>
        </p:nvSpPr>
        <p:spPr>
          <a:xfrm>
            <a:off x="5257800" y="1885950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What’s the lesson</a:t>
            </a:r>
          </a:p>
          <a:p>
            <a:r>
              <a:rPr lang="en-US" sz="36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for Bangladesh</a:t>
            </a:r>
          </a:p>
        </p:txBody>
      </p:sp>
    </p:spTree>
    <p:extLst>
      <p:ext uri="{BB962C8B-B14F-4D97-AF65-F5344CB8AC3E}">
        <p14:creationId xmlns:p14="http://schemas.microsoft.com/office/powerpoint/2010/main" val="325738511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A01F27-32FC-4BFF-B889-75BFFB88D97C}"/>
              </a:ext>
            </a:extLst>
          </p:cNvPr>
          <p:cNvSpPr/>
          <p:nvPr/>
        </p:nvSpPr>
        <p:spPr>
          <a:xfrm>
            <a:off x="4800600" y="0"/>
            <a:ext cx="4343400" cy="51435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3A9577-4335-4C84-8BF8-35A31BEC2D7D}"/>
              </a:ext>
            </a:extLst>
          </p:cNvPr>
          <p:cNvSpPr/>
          <p:nvPr/>
        </p:nvSpPr>
        <p:spPr>
          <a:xfrm>
            <a:off x="4835013" y="0"/>
            <a:ext cx="4343400" cy="5143500"/>
          </a:xfrm>
          <a:prstGeom prst="rect">
            <a:avLst/>
          </a:prstGeom>
          <a:solidFill>
            <a:srgbClr val="FFC000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E2024B-23C2-42CA-9AAC-6236BF3E9498}"/>
              </a:ext>
            </a:extLst>
          </p:cNvPr>
          <p:cNvGrpSpPr/>
          <p:nvPr/>
        </p:nvGrpSpPr>
        <p:grpSpPr>
          <a:xfrm>
            <a:off x="7848600" y="4570056"/>
            <a:ext cx="1187859" cy="576806"/>
            <a:chOff x="6677947" y="3674989"/>
            <a:chExt cx="2024830" cy="98322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474864-B351-48C2-9A95-8C831E20135D}"/>
                </a:ext>
              </a:extLst>
            </p:cNvPr>
            <p:cNvSpPr/>
            <p:nvPr/>
          </p:nvSpPr>
          <p:spPr>
            <a:xfrm>
              <a:off x="7345310" y="3861802"/>
              <a:ext cx="1357467" cy="60960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5AEB00-E38B-4871-876D-1BE63EF89050}"/>
                </a:ext>
              </a:extLst>
            </p:cNvPr>
            <p:cNvSpPr/>
            <p:nvPr/>
          </p:nvSpPr>
          <p:spPr>
            <a:xfrm>
              <a:off x="6677947" y="3674989"/>
              <a:ext cx="983226" cy="98322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5E4471-205D-4F9D-AB03-5660CF29614B}"/>
                </a:ext>
              </a:extLst>
            </p:cNvPr>
            <p:cNvSpPr txBox="1"/>
            <p:nvPr/>
          </p:nvSpPr>
          <p:spPr>
            <a:xfrm>
              <a:off x="7702745" y="3841837"/>
              <a:ext cx="983226" cy="629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DEBT</a:t>
              </a:r>
            </a:p>
          </p:txBody>
        </p:sp>
        <p:pic>
          <p:nvPicPr>
            <p:cNvPr id="17" name="Graphic 16" descr="Money with solid fill">
              <a:extLst>
                <a:ext uri="{FF2B5EF4-FFF2-40B4-BE49-F238E27FC236}">
                  <a16:creationId xmlns:a16="http://schemas.microsoft.com/office/drawing/2014/main" id="{729C3B75-6729-485F-88CC-B03212097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812127" y="3790950"/>
              <a:ext cx="714865" cy="714865"/>
            </a:xfrm>
            <a:prstGeom prst="rect">
              <a:avLst/>
            </a:prstGeom>
          </p:spPr>
        </p:pic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4BCA0B8-8227-462F-9AF2-B589FF4806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1266627"/>
              </p:ext>
            </p:extLst>
          </p:nvPr>
        </p:nvGraphicFramePr>
        <p:xfrm>
          <a:off x="0" y="717804"/>
          <a:ext cx="5410200" cy="3707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7565A1D-23E0-4769-B271-3D9EB4A225B1}"/>
              </a:ext>
            </a:extLst>
          </p:cNvPr>
          <p:cNvCxnSpPr>
            <a:cxnSpLocks/>
          </p:cNvCxnSpPr>
          <p:nvPr/>
        </p:nvCxnSpPr>
        <p:spPr>
          <a:xfrm>
            <a:off x="609600" y="2800350"/>
            <a:ext cx="4648200" cy="0"/>
          </a:xfrm>
          <a:prstGeom prst="line">
            <a:avLst/>
          </a:prstGeom>
          <a:ln w="12700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4ECBE73-781A-45CD-BC47-97F084E04850}"/>
              </a:ext>
            </a:extLst>
          </p:cNvPr>
          <p:cNvSpPr/>
          <p:nvPr/>
        </p:nvSpPr>
        <p:spPr>
          <a:xfrm>
            <a:off x="6400800" y="2190750"/>
            <a:ext cx="1945889" cy="3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B578DE-CE56-4A63-B767-88177DB3DCB9}"/>
              </a:ext>
            </a:extLst>
          </p:cNvPr>
          <p:cNvSpPr/>
          <p:nvPr/>
        </p:nvSpPr>
        <p:spPr>
          <a:xfrm>
            <a:off x="6400800" y="4062047"/>
            <a:ext cx="1945889" cy="302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029664-81C2-46F0-9E28-FA2DDADDEF7A}"/>
              </a:ext>
            </a:extLst>
          </p:cNvPr>
          <p:cNvSpPr txBox="1"/>
          <p:nvPr/>
        </p:nvSpPr>
        <p:spPr>
          <a:xfrm>
            <a:off x="5486400" y="514350"/>
            <a:ext cx="36402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ahnschrift Condensed" panose="020B0502040204020203" pitchFamily="34" charset="0"/>
              </a:rPr>
              <a:t>Sri Lanka’s Debt to GDP ratio is </a:t>
            </a:r>
            <a:r>
              <a:rPr lang="en-US" b="1" dirty="0">
                <a:latin typeface="Bahnschrift Condensed" panose="020B0502040204020203" pitchFamily="34" charset="0"/>
              </a:rPr>
              <a:t>110%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ahnschrift Condensed" panose="020B0502040204020203" pitchFamily="34" charset="0"/>
              </a:rPr>
              <a:t>Below than </a:t>
            </a:r>
            <a:r>
              <a:rPr lang="en-US" b="1" dirty="0">
                <a:latin typeface="Bahnschrift Condensed" panose="020B0502040204020203" pitchFamily="34" charset="0"/>
              </a:rPr>
              <a:t>55% </a:t>
            </a:r>
            <a:r>
              <a:rPr lang="en-US" dirty="0">
                <a:latin typeface="Bahnschrift Condensed" panose="020B0502040204020203" pitchFamily="34" charset="0"/>
              </a:rPr>
              <a:t>consider as a safer zone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ahnschrift Condensed" panose="020B0502040204020203" pitchFamily="34" charset="0"/>
              </a:rPr>
              <a:t>Bangladesh’s Debt to GDP ratio is </a:t>
            </a:r>
            <a:r>
              <a:rPr lang="en-US" b="1" dirty="0">
                <a:latin typeface="Bahnschrift Condensed" panose="020B0502040204020203" pitchFamily="34" charset="0"/>
              </a:rPr>
              <a:t>38%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Lot less than Sri Lanka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 Condensed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foreign per capita debt is </a:t>
            </a:r>
            <a:r>
              <a:rPr lang="en-US" sz="1800" b="1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$292.11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Sri Lanka’s foreign per capita debt is </a:t>
            </a:r>
            <a:r>
              <a:rPr lang="en-US" sz="1800" b="1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$1650</a:t>
            </a:r>
            <a:r>
              <a:rPr lang="en-US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latin typeface="Bahnschrift Condensed" panose="020B0502040204020203" pitchFamily="34" charset="0"/>
                <a:cs typeface="Times New Roman" panose="02020603050405020304" pitchFamily="18" charset="0"/>
              </a:rPr>
              <a:t>Almost 5 times higher.</a:t>
            </a:r>
            <a:endParaRPr lang="en-US" dirty="0">
              <a:latin typeface="Bahnschrift Condensed" panose="020B0502040204020203" pitchFamily="34" charset="0"/>
            </a:endParaRPr>
          </a:p>
          <a:p>
            <a:endParaRPr lang="en-US" dirty="0">
              <a:latin typeface="Bahnschrift Condensed" panose="020B0502040204020203" pitchFamily="34" charset="0"/>
            </a:endParaRPr>
          </a:p>
          <a:p>
            <a:endParaRPr lang="en-US" dirty="0">
              <a:latin typeface="Bahnschrift Condensed" panose="020B0502040204020203" pitchFamily="34" charset="0"/>
            </a:endParaRPr>
          </a:p>
          <a:p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B12CB4-45F0-4F7C-8F25-F992FE572BFF}"/>
              </a:ext>
            </a:extLst>
          </p:cNvPr>
          <p:cNvSpPr txBox="1"/>
          <p:nvPr/>
        </p:nvSpPr>
        <p:spPr>
          <a:xfrm>
            <a:off x="76200" y="4519940"/>
            <a:ext cx="373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Source: </a:t>
            </a:r>
            <a:r>
              <a:rPr lang="en-US" sz="11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Central bank of  Sri Lanka, Ministry of Finance - Bangladesh</a:t>
            </a:r>
          </a:p>
        </p:txBody>
      </p:sp>
    </p:spTree>
    <p:extLst>
      <p:ext uri="{BB962C8B-B14F-4D97-AF65-F5344CB8AC3E}">
        <p14:creationId xmlns:p14="http://schemas.microsoft.com/office/powerpoint/2010/main" val="3441126313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CE9B8069-EFBC-4AB5-B055-B0309D1B86EB}"/>
              </a:ext>
            </a:extLst>
          </p:cNvPr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tx1">
              <a:lumMod val="65000"/>
              <a:lumOff val="35000"/>
              <a:alpha val="33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F5D8C1-8F3D-43A0-8D27-5E03E8D37329}"/>
              </a:ext>
            </a:extLst>
          </p:cNvPr>
          <p:cNvGrpSpPr/>
          <p:nvPr/>
        </p:nvGrpSpPr>
        <p:grpSpPr>
          <a:xfrm>
            <a:off x="114982" y="579886"/>
            <a:ext cx="4690920" cy="3983728"/>
            <a:chOff x="490680" y="455391"/>
            <a:chExt cx="4690920" cy="398372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5F76F3-9039-40D0-A535-006DD1AAA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5925" y="505167"/>
              <a:ext cx="2514600" cy="3933952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7558C7-BC2A-4787-A10E-2CFD0F58FC38}"/>
                </a:ext>
              </a:extLst>
            </p:cNvPr>
            <p:cNvSpPr txBox="1"/>
            <p:nvPr/>
          </p:nvSpPr>
          <p:spPr>
            <a:xfrm>
              <a:off x="609600" y="455391"/>
              <a:ext cx="3276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95000"/>
                    </a:schemeClr>
                  </a:solidFill>
                  <a:latin typeface="Bahnschrift Condensed" panose="020B0502040204020203" pitchFamily="34" charset="0"/>
                </a:rPr>
                <a:t>IMPORTS &gt; EXPORTS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11C3ACF-1461-4FAE-BA14-4FDF80DBE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80" y="1200150"/>
              <a:ext cx="2264810" cy="196283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40FD70-4E6B-4627-A01C-124B9F8B82A2}"/>
                </a:ext>
              </a:extLst>
            </p:cNvPr>
            <p:cNvSpPr txBox="1"/>
            <p:nvPr/>
          </p:nvSpPr>
          <p:spPr>
            <a:xfrm>
              <a:off x="1905000" y="3829245"/>
              <a:ext cx="3276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>
                      <a:lumMod val="85000"/>
                    </a:schemeClr>
                  </a:solidFill>
                  <a:latin typeface="Bahnschrift Condensed" panose="020B0502040204020203" pitchFamily="34" charset="0"/>
                </a:rPr>
                <a:t>SPENDING &gt; EARNING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1F4E64-2076-4E46-A6F7-8EA72EB6A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2648081"/>
              <a:ext cx="2416085" cy="1029807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4A38FD6-9661-493B-8DAC-54290C5EF658}"/>
              </a:ext>
            </a:extLst>
          </p:cNvPr>
          <p:cNvGrpSpPr/>
          <p:nvPr/>
        </p:nvGrpSpPr>
        <p:grpSpPr>
          <a:xfrm>
            <a:off x="4857273" y="2426623"/>
            <a:ext cx="3067527" cy="814660"/>
            <a:chOff x="4931823" y="1327880"/>
            <a:chExt cx="3067527" cy="81466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2725993-1C3C-4AD4-8E31-D736E25FA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6201" y="1327880"/>
              <a:ext cx="923149" cy="81466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A01DEF8-C6F4-43E7-9B1B-B635CB68B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1823" y="1401527"/>
              <a:ext cx="2992977" cy="66736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81E8CE4-2553-4BDD-828A-EFBCA84F593B}"/>
                </a:ext>
              </a:extLst>
            </p:cNvPr>
            <p:cNvSpPr txBox="1"/>
            <p:nvPr/>
          </p:nvSpPr>
          <p:spPr>
            <a:xfrm>
              <a:off x="5084383" y="1442823"/>
              <a:ext cx="28404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FFC000"/>
                  </a:solidFill>
                  <a:latin typeface="Bahnschrift Condensed" panose="020B0502040204020203" pitchFamily="34" charset="0"/>
                </a:rPr>
                <a:t>EXPANDED</a:t>
              </a:r>
              <a:r>
                <a:rPr lang="en-US" sz="3200" b="1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 ITS DEBT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1D3051F-3827-49DD-BBCC-6966796CE2C2}"/>
              </a:ext>
            </a:extLst>
          </p:cNvPr>
          <p:cNvSpPr txBox="1"/>
          <p:nvPr/>
        </p:nvSpPr>
        <p:spPr>
          <a:xfrm>
            <a:off x="4755054" y="1701339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DOUBLE DEBT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DFB3DA0-F327-43E4-AD4D-BEAB56C2844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12" y="4705350"/>
            <a:ext cx="2779857" cy="35995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E11BA95-1561-4F4B-99A1-8D3D7052F3FC}"/>
              </a:ext>
            </a:extLst>
          </p:cNvPr>
          <p:cNvSpPr txBox="1"/>
          <p:nvPr/>
        </p:nvSpPr>
        <p:spPr>
          <a:xfrm>
            <a:off x="4724400" y="514350"/>
            <a:ext cx="41654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DEEP TAX CUTS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latin typeface="Bahnschrift Condensed" panose="020B0502040204020203" pitchFamily="34" charset="0"/>
              </a:rPr>
              <a:t>(Nov 2019)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Downgrading of Sri Lanka’s sovereign ratings </a:t>
            </a:r>
            <a:endParaRPr lang="en-US" sz="2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pPr lvl="1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How will country make the money?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D2EC513-B1ED-4375-BF6B-5186E486B8FA}"/>
              </a:ext>
            </a:extLst>
          </p:cNvPr>
          <p:cNvGrpSpPr/>
          <p:nvPr/>
        </p:nvGrpSpPr>
        <p:grpSpPr>
          <a:xfrm>
            <a:off x="4857273" y="3469883"/>
            <a:ext cx="3714667" cy="814660"/>
            <a:chOff x="4972133" y="3147916"/>
            <a:chExt cx="3714667" cy="81466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63735AD-3354-494A-A2A1-738208FBB10E}"/>
                </a:ext>
              </a:extLst>
            </p:cNvPr>
            <p:cNvGrpSpPr/>
            <p:nvPr/>
          </p:nvGrpSpPr>
          <p:grpSpPr>
            <a:xfrm>
              <a:off x="4972133" y="3147916"/>
              <a:ext cx="3714667" cy="814660"/>
              <a:chOff x="4931823" y="1327880"/>
              <a:chExt cx="3105067" cy="814660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770E7BC9-B239-4C5D-B0DA-F5101E454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1823" y="1401527"/>
                <a:ext cx="2992977" cy="667369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9BDEBEA-64EA-40B4-873E-0063E4F60EA9}"/>
                  </a:ext>
                </a:extLst>
              </p:cNvPr>
              <p:cNvSpPr txBox="1"/>
              <p:nvPr/>
            </p:nvSpPr>
            <p:spPr>
              <a:xfrm>
                <a:off x="5028187" y="1491343"/>
                <a:ext cx="28404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350" b="1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FOREIGN EXCHANGE RESERVE</a:t>
                </a:r>
                <a:endParaRPr lang="en-US" sz="2350" b="1" dirty="0">
                  <a:solidFill>
                    <a:srgbClr val="FFC000"/>
                  </a:solidFill>
                  <a:latin typeface="Bahnschrift Condensed" panose="020B0502040204020203" pitchFamily="34" charset="0"/>
                </a:endParaRPr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4E68654-7065-4442-AAB1-060E459910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7290" y="1327880"/>
                <a:ext cx="609600" cy="814660"/>
              </a:xfrm>
              <a:prstGeom prst="rect">
                <a:avLst/>
              </a:prstGeom>
            </p:spPr>
          </p:pic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13AAF23-9C00-4051-B5B0-87B164830A6B}"/>
                </a:ext>
              </a:extLst>
            </p:cNvPr>
            <p:cNvCxnSpPr>
              <a:cxnSpLocks/>
            </p:cNvCxnSpPr>
            <p:nvPr/>
          </p:nvCxnSpPr>
          <p:spPr>
            <a:xfrm>
              <a:off x="8370094" y="3345183"/>
              <a:ext cx="0" cy="457200"/>
            </a:xfrm>
            <a:prstGeom prst="straightConnector1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2627447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A01F27-32FC-4BFF-B889-75BFFB88D97C}"/>
              </a:ext>
            </a:extLst>
          </p:cNvPr>
          <p:cNvSpPr/>
          <p:nvPr/>
        </p:nvSpPr>
        <p:spPr>
          <a:xfrm>
            <a:off x="4800600" y="0"/>
            <a:ext cx="4343400" cy="51435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3A9577-4335-4C84-8BF8-35A31BEC2D7D}"/>
              </a:ext>
            </a:extLst>
          </p:cNvPr>
          <p:cNvSpPr/>
          <p:nvPr/>
        </p:nvSpPr>
        <p:spPr>
          <a:xfrm>
            <a:off x="4800600" y="0"/>
            <a:ext cx="4343400" cy="514350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9A471D8-8666-4AB7-8BA7-EDCAE4B7A7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7991105"/>
              </p:ext>
            </p:extLst>
          </p:nvPr>
        </p:nvGraphicFramePr>
        <p:xfrm>
          <a:off x="0" y="850392"/>
          <a:ext cx="5410200" cy="3442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8B7E119-B4DB-422D-987C-B58248147BB6}"/>
              </a:ext>
            </a:extLst>
          </p:cNvPr>
          <p:cNvSpPr/>
          <p:nvPr/>
        </p:nvSpPr>
        <p:spPr>
          <a:xfrm>
            <a:off x="6248400" y="2495550"/>
            <a:ext cx="2133600" cy="3048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D49C8-92DC-40ED-9F8B-1E5E29DEB419}"/>
              </a:ext>
            </a:extLst>
          </p:cNvPr>
          <p:cNvSpPr txBox="1"/>
          <p:nvPr/>
        </p:nvSpPr>
        <p:spPr>
          <a:xfrm>
            <a:off x="5486401" y="514350"/>
            <a:ext cx="3581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ahnschrift Condensed" panose="020B0502040204020203" pitchFamily="34" charset="0"/>
              </a:rPr>
              <a:t>Compared to Sri Lanka, our foreign reserve is </a:t>
            </a:r>
            <a:r>
              <a:rPr lang="en-US" b="1" dirty="0">
                <a:latin typeface="Bahnschrift Condensed" panose="020B0502040204020203" pitchFamily="34" charset="0"/>
              </a:rPr>
              <a:t>much higher </a:t>
            </a:r>
            <a:r>
              <a:rPr lang="en-US" dirty="0">
                <a:latin typeface="Bahnschrift Condensed" panose="020B0502040204020203" pitchFamily="34" charset="0"/>
              </a:rPr>
              <a:t>than Sri Lanka.</a:t>
            </a:r>
            <a:endParaRPr lang="en-US" b="1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Bahnschrift Condensed" panose="020B0502040204020203" pitchFamily="34" charset="0"/>
              </a:rPr>
              <a:t>Bangladesh’s Foreign Exchange Reserve is </a:t>
            </a:r>
            <a:r>
              <a:rPr lang="en-US" b="1" dirty="0">
                <a:latin typeface="Bahnschrift Condensed" panose="020B0502040204020203" pitchFamily="34" charset="0"/>
              </a:rPr>
              <a:t>$44146.8 </a:t>
            </a:r>
            <a:r>
              <a:rPr lang="en-US" dirty="0">
                <a:latin typeface="Bahnschrift Condensed" panose="020B0502040204020203" pitchFamily="34" charset="0"/>
              </a:rPr>
              <a:t>million, Where Sri Lanka’s reserve is only </a:t>
            </a:r>
            <a:r>
              <a:rPr lang="en-US" b="1" dirty="0">
                <a:latin typeface="Bahnschrift Condensed" panose="020B0502040204020203" pitchFamily="34" charset="0"/>
              </a:rPr>
              <a:t>$1723 </a:t>
            </a:r>
            <a:r>
              <a:rPr lang="en-US" dirty="0">
                <a:latin typeface="Bahnschrift Condensed" panose="020B0502040204020203" pitchFamily="34" charset="0"/>
              </a:rPr>
              <a:t>million</a:t>
            </a:r>
          </a:p>
          <a:p>
            <a:endParaRPr lang="en-US" dirty="0">
              <a:latin typeface="Bahnschrift Condensed" panose="020B0502040204020203" pitchFamily="34" charset="0"/>
            </a:endParaRPr>
          </a:p>
          <a:p>
            <a:pPr algn="ctr"/>
            <a:r>
              <a:rPr lang="en-US" dirty="0">
                <a:latin typeface="Bahnschrift Condensed" panose="020B0502040204020203" pitchFamily="34" charset="0"/>
              </a:rPr>
              <a:t>Much more than Sri Lanka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Bahnschrift Condensed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Due to Foreign reserve crisis, Sri Lanka faces: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Fuel reserve crisis. Shortage of food, medicines, cement and other essential items. </a:t>
            </a:r>
            <a:endParaRPr lang="en-US" dirty="0">
              <a:latin typeface="Bahnschrift Condensed" panose="020B0502040204020203" pitchFamily="34" charset="0"/>
            </a:endParaRPr>
          </a:p>
          <a:p>
            <a:endParaRPr lang="en-US" dirty="0">
              <a:latin typeface="Bahnschrift Condensed" panose="020B0502040204020203" pitchFamily="34" charset="0"/>
            </a:endParaRPr>
          </a:p>
          <a:p>
            <a:endParaRPr lang="en-US" dirty="0">
              <a:latin typeface="Bahnschrif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EA3B9-277C-4BD6-9CA6-0E9CC6E454EB}"/>
              </a:ext>
            </a:extLst>
          </p:cNvPr>
          <p:cNvSpPr txBox="1"/>
          <p:nvPr/>
        </p:nvSpPr>
        <p:spPr>
          <a:xfrm>
            <a:off x="76200" y="4443740"/>
            <a:ext cx="373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Source: </a:t>
            </a:r>
            <a:r>
              <a:rPr lang="en-US" sz="11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Central bank of  Sri Lanka, Ministry of Finance - Bangladesh</a:t>
            </a:r>
          </a:p>
        </p:txBody>
      </p:sp>
    </p:spTree>
    <p:extLst>
      <p:ext uri="{BB962C8B-B14F-4D97-AF65-F5344CB8AC3E}">
        <p14:creationId xmlns:p14="http://schemas.microsoft.com/office/powerpoint/2010/main" val="3863655287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B7143E0-8B22-4145-AFC3-9271004200EA}"/>
              </a:ext>
            </a:extLst>
          </p:cNvPr>
          <p:cNvSpPr txBox="1"/>
          <p:nvPr/>
        </p:nvSpPr>
        <p:spPr>
          <a:xfrm>
            <a:off x="0" y="5715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Bahnschrift Condensed" panose="020B0502040204020203" pitchFamily="34" charset="0"/>
              </a:rPr>
              <a:t>Foreign reserve crisis in Sri Lanka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2653EF-A0EC-44D1-A67E-F7B02E4F98F9}"/>
              </a:ext>
            </a:extLst>
          </p:cNvPr>
          <p:cNvSpPr/>
          <p:nvPr/>
        </p:nvSpPr>
        <p:spPr>
          <a:xfrm>
            <a:off x="1752600" y="0"/>
            <a:ext cx="76200" cy="5143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E621E84-ADCF-4A5A-B385-9C22EA7725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590173"/>
              </p:ext>
            </p:extLst>
          </p:nvPr>
        </p:nvGraphicFramePr>
        <p:xfrm>
          <a:off x="468041" y="1560626"/>
          <a:ext cx="3722959" cy="23065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5CD13A9D-E24E-4A28-9AD5-244CD586DFC0}"/>
              </a:ext>
            </a:extLst>
          </p:cNvPr>
          <p:cNvGrpSpPr/>
          <p:nvPr/>
        </p:nvGrpSpPr>
        <p:grpSpPr>
          <a:xfrm>
            <a:off x="914400" y="3930217"/>
            <a:ext cx="3394646" cy="1003733"/>
            <a:chOff x="914401" y="3714750"/>
            <a:chExt cx="3394646" cy="100373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9312C7-5C26-4DE3-A4FC-C13E932EF6BD}"/>
                </a:ext>
              </a:extLst>
            </p:cNvPr>
            <p:cNvGrpSpPr/>
            <p:nvPr/>
          </p:nvGrpSpPr>
          <p:grpSpPr>
            <a:xfrm>
              <a:off x="914401" y="3967674"/>
              <a:ext cx="1219200" cy="475961"/>
              <a:chOff x="5410201" y="1352550"/>
              <a:chExt cx="1756713" cy="6858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5EDA285-91D9-41A4-BA75-339BCAB3601D}"/>
                  </a:ext>
                </a:extLst>
              </p:cNvPr>
              <p:cNvGrpSpPr/>
              <p:nvPr/>
            </p:nvGrpSpPr>
            <p:grpSpPr>
              <a:xfrm>
                <a:off x="5410201" y="1352550"/>
                <a:ext cx="1756713" cy="685800"/>
                <a:chOff x="457200" y="2055630"/>
                <a:chExt cx="2957665" cy="1025055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CDFF0AB-0D9E-4A41-AFBF-8AE11AB334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3301" y="2055630"/>
                  <a:ext cx="1161564" cy="1025055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04564D5-82E7-4157-BD6D-7D5038D97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7200" y="2168646"/>
                  <a:ext cx="2822446" cy="799027"/>
                </a:xfrm>
                <a:prstGeom prst="rect">
                  <a:avLst/>
                </a:prstGeom>
              </p:spPr>
            </p:pic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E9A56D-F76B-4E2B-B34D-24A77F83C613}"/>
                  </a:ext>
                </a:extLst>
              </p:cNvPr>
              <p:cNvSpPr txBox="1"/>
              <p:nvPr/>
            </p:nvSpPr>
            <p:spPr>
              <a:xfrm>
                <a:off x="5592072" y="1406766"/>
                <a:ext cx="1371601" cy="5765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FFC000"/>
                    </a:solidFill>
                    <a:latin typeface="Bahnschrift Condensed" panose="020B0502040204020203" pitchFamily="34" charset="0"/>
                  </a:rPr>
                  <a:t>TOURISM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2F9702A-B67D-419E-85F4-27A038717A82}"/>
                </a:ext>
              </a:extLst>
            </p:cNvPr>
            <p:cNvGrpSpPr/>
            <p:nvPr/>
          </p:nvGrpSpPr>
          <p:grpSpPr>
            <a:xfrm>
              <a:off x="2434806" y="3714750"/>
              <a:ext cx="1874241" cy="1003733"/>
              <a:chOff x="3962400" y="1740325"/>
              <a:chExt cx="1874241" cy="1003733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FF21F9-554C-4967-B619-919F4F5373FB}"/>
                  </a:ext>
                </a:extLst>
              </p:cNvPr>
              <p:cNvSpPr txBox="1"/>
              <p:nvPr/>
            </p:nvSpPr>
            <p:spPr>
              <a:xfrm>
                <a:off x="3971798" y="1740325"/>
                <a:ext cx="186484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dirty="0">
                    <a:solidFill>
                      <a:srgbClr val="FFC000"/>
                    </a:solidFill>
                    <a:latin typeface="Bahnschrift Condensed" panose="020B0502040204020203" pitchFamily="34" charset="0"/>
                  </a:rPr>
                  <a:t>13% </a:t>
                </a:r>
                <a:r>
                  <a:rPr lang="en-US" sz="2000" b="1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of</a:t>
                </a:r>
                <a:endParaRPr lang="en-US" sz="3600" b="1" dirty="0">
                  <a:solidFill>
                    <a:schemeClr val="bg1"/>
                  </a:solidFill>
                  <a:latin typeface="Bahnschrift Condensed" panose="020B0502040204020203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F5BEE01-7EB0-485D-BFA2-AA015E8DB7F3}"/>
                  </a:ext>
                </a:extLst>
              </p:cNvPr>
              <p:cNvSpPr txBox="1"/>
              <p:nvPr/>
            </p:nvSpPr>
            <p:spPr>
              <a:xfrm>
                <a:off x="3962400" y="2159283"/>
                <a:ext cx="16002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Lankan’s</a:t>
                </a:r>
                <a:r>
                  <a:rPr lang="en-US" sz="3200" b="1" dirty="0">
                    <a:solidFill>
                      <a:schemeClr val="bg1"/>
                    </a:solidFill>
                    <a:latin typeface="Bahnschrift Condensed" panose="020B0502040204020203" pitchFamily="34" charset="0"/>
                  </a:rPr>
                  <a:t> GDP</a:t>
                </a:r>
              </a:p>
            </p:txBody>
          </p:sp>
        </p:grpSp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96EA125B-132F-41A9-A701-E59C953385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6737807"/>
              </p:ext>
            </p:extLst>
          </p:nvPr>
        </p:nvGraphicFramePr>
        <p:xfrm>
          <a:off x="4800600" y="1535430"/>
          <a:ext cx="3886200" cy="2331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D328B17-8770-46D7-AA1F-E3827A3D7421}"/>
              </a:ext>
            </a:extLst>
          </p:cNvPr>
          <p:cNvSpPr txBox="1"/>
          <p:nvPr/>
        </p:nvSpPr>
        <p:spPr>
          <a:xfrm>
            <a:off x="5105400" y="4135882"/>
            <a:ext cx="350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COVID-19</a:t>
            </a:r>
            <a:r>
              <a:rPr lang="en-US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hit</a:t>
            </a:r>
            <a:r>
              <a:rPr lang="en-US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also</a:t>
            </a:r>
            <a:r>
              <a:rPr lang="en-US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Bahnschrift Condensed" panose="020B0502040204020203" pitchFamily="34" charset="0"/>
              </a:rPr>
              <a:t>Remittances</a:t>
            </a:r>
            <a:endParaRPr lang="en-US" sz="3200" b="1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15A4CD-7147-4865-A90F-BC53BB0D7A12}"/>
              </a:ext>
            </a:extLst>
          </p:cNvPr>
          <p:cNvSpPr/>
          <p:nvPr/>
        </p:nvSpPr>
        <p:spPr>
          <a:xfrm>
            <a:off x="2434804" y="850516"/>
            <a:ext cx="4264993" cy="381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4EFB26-6938-4F01-A4A5-A0C60E79D404}"/>
              </a:ext>
            </a:extLst>
          </p:cNvPr>
          <p:cNvSpPr txBox="1"/>
          <p:nvPr/>
        </p:nvSpPr>
        <p:spPr>
          <a:xfrm>
            <a:off x="2434804" y="748489"/>
            <a:ext cx="42649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Bahnschrift Condensed" panose="020B0502040204020203" pitchFamily="34" charset="0"/>
              </a:rPr>
              <a:t>Major Source of Foreign Currency</a:t>
            </a:r>
            <a:endParaRPr lang="en-US" sz="3600" b="1" dirty="0">
              <a:latin typeface="Bahnschrift Condensed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5E2B65-9493-4A66-93E2-D36C0838DDE0}"/>
              </a:ext>
            </a:extLst>
          </p:cNvPr>
          <p:cNvSpPr txBox="1"/>
          <p:nvPr/>
        </p:nvSpPr>
        <p:spPr>
          <a:xfrm>
            <a:off x="151681" y="-81781"/>
            <a:ext cx="1677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COVID-19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F86F73-166C-4E83-ADF9-FF9DC2A146FF}"/>
              </a:ext>
            </a:extLst>
          </p:cNvPr>
          <p:cNvSpPr txBox="1"/>
          <p:nvPr/>
        </p:nvSpPr>
        <p:spPr>
          <a:xfrm>
            <a:off x="5715000" y="4857863"/>
            <a:ext cx="3733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Source: </a:t>
            </a:r>
            <a:r>
              <a:rPr lang="en-US" sz="1100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Condensed" panose="020B0502040204020203" pitchFamily="34" charset="0"/>
              </a:rPr>
              <a:t>Central bank of  Sri Lanka, Ministry of Finance - Bangladesh</a:t>
            </a:r>
          </a:p>
        </p:txBody>
      </p:sp>
    </p:spTree>
    <p:extLst>
      <p:ext uri="{BB962C8B-B14F-4D97-AF65-F5344CB8AC3E}">
        <p14:creationId xmlns:p14="http://schemas.microsoft.com/office/powerpoint/2010/main" val="1654513580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5980</TotalTime>
  <Words>587</Words>
  <Application>Microsoft Office PowerPoint</Application>
  <PresentationFormat>On-screen Show (16:9)</PresentationFormat>
  <Paragraphs>124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 Black</vt:lpstr>
      <vt:lpstr>Bahnschrift Condensed</vt:lpstr>
      <vt:lpstr>Calibri</vt:lpstr>
      <vt:lpstr>Courier New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Gaining Access WEP Cracking</dc:title>
  <dc:creator>Nafew Prodhan</dc:creator>
  <cp:lastModifiedBy>Nafew Prodhan</cp:lastModifiedBy>
  <cp:revision>243</cp:revision>
  <dcterms:created xsi:type="dcterms:W3CDTF">2019-07-21T08:57:23Z</dcterms:created>
  <dcterms:modified xsi:type="dcterms:W3CDTF">2023-05-23T18:04:06Z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2019-07-21T00:00:00Z</vt:filetime>
  </property>
</Properties>
</file>